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680" r:id="rId5"/>
    <p:sldId id="681" r:id="rId6"/>
    <p:sldId id="264" r:id="rId7"/>
    <p:sldId id="682" r:id="rId8"/>
    <p:sldId id="683" r:id="rId9"/>
    <p:sldId id="684" r:id="rId10"/>
    <p:sldId id="686" r:id="rId11"/>
    <p:sldId id="687" r:id="rId12"/>
    <p:sldId id="685" r:id="rId13"/>
    <p:sldId id="263" r:id="rId14"/>
    <p:sldId id="266" r:id="rId15"/>
    <p:sldId id="267" r:id="rId16"/>
    <p:sldId id="259" r:id="rId17"/>
    <p:sldId id="268" r:id="rId18"/>
    <p:sldId id="269" r:id="rId19"/>
    <p:sldId id="276" r:id="rId20"/>
    <p:sldId id="265" r:id="rId21"/>
    <p:sldId id="272" r:id="rId22"/>
    <p:sldId id="262" r:id="rId23"/>
    <p:sldId id="273" r:id="rId24"/>
    <p:sldId id="271" r:id="rId25"/>
    <p:sldId id="274" r:id="rId26"/>
    <p:sldId id="688" r:id="rId27"/>
    <p:sldId id="689" r:id="rId28"/>
    <p:sldId id="690" r:id="rId29"/>
    <p:sldId id="691" r:id="rId30"/>
    <p:sldId id="679" r:id="rId31"/>
    <p:sldId id="2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E"/>
    <a:srgbClr val="01386E"/>
    <a:srgbClr val="013668"/>
    <a:srgbClr val="002A52"/>
    <a:srgbClr val="002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D518D2-3846-4335-BC75-ED9DE732EAAA}" v="1" dt="2023-03-28T16:12:25.452"/>
    <p1510:client id="{56EBB9B9-71AD-4A1E-9C26-3C6C890C4636}" v="1" dt="2023-03-28T12:46:14.838"/>
    <p1510:client id="{BB884966-0C81-4785-BC13-DB32A4F78E61}" v="18" dt="2023-03-28T15:24:05.1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987635-62F8-44C5-8AC7-D1BE6623CF9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23410F-1EC3-410D-8156-533BB4F6B662}">
      <dgm:prSet custT="1"/>
      <dgm:spPr>
        <a:solidFill>
          <a:srgbClr val="00305E"/>
        </a:solidFill>
      </dgm:spPr>
      <dgm:t>
        <a:bodyPr/>
        <a:lstStyle/>
        <a:p>
          <a:r>
            <a:rPr lang="en-US" sz="2800">
              <a:latin typeface="Montserrat" panose="00000500000000000000" pitchFamily="2" charset="0"/>
            </a:rPr>
            <a:t>Donna Westmoreland, CTO, </a:t>
          </a:r>
        </a:p>
        <a:p>
          <a:r>
            <a:rPr lang="en-US" sz="2800">
              <a:latin typeface="Montserrat" panose="00000500000000000000" pitchFamily="2" charset="0"/>
            </a:rPr>
            <a:t>Midrange Dynamics North America</a:t>
          </a:r>
        </a:p>
      </dgm:t>
    </dgm:pt>
    <dgm:pt modelId="{D58C1AEC-BCB1-49D7-83ED-CB8DD6543755}" type="parTrans" cxnId="{DD1304B4-F963-41F5-9855-EB4ACFCC13C3}">
      <dgm:prSet/>
      <dgm:spPr/>
      <dgm:t>
        <a:bodyPr/>
        <a:lstStyle/>
        <a:p>
          <a:endParaRPr lang="en-US"/>
        </a:p>
      </dgm:t>
    </dgm:pt>
    <dgm:pt modelId="{6304EC5D-44A6-4247-B852-6C32BBEA5DD8}" type="sibTrans" cxnId="{DD1304B4-F963-41F5-9855-EB4ACFCC13C3}">
      <dgm:prSet/>
      <dgm:spPr/>
      <dgm:t>
        <a:bodyPr/>
        <a:lstStyle/>
        <a:p>
          <a:endParaRPr lang="en-US"/>
        </a:p>
      </dgm:t>
    </dgm:pt>
    <dgm:pt modelId="{B2F4ED71-31DE-4ABF-860A-14202539EE72}">
      <dgm:prSet custT="1"/>
      <dgm:spPr>
        <a:solidFill>
          <a:srgbClr val="00305E"/>
        </a:solidFill>
      </dgm:spPr>
      <dgm:t>
        <a:bodyPr/>
        <a:lstStyle/>
        <a:p>
          <a:r>
            <a:rPr lang="en-US" sz="2800">
              <a:latin typeface="Montserrat" panose="00000500000000000000" pitchFamily="2" charset="0"/>
            </a:rPr>
            <a:t>Scott Klement, Development</a:t>
          </a:r>
        </a:p>
        <a:p>
          <a:r>
            <a:rPr lang="en-US" sz="2800">
              <a:latin typeface="Montserrat" panose="00000500000000000000" pitchFamily="2" charset="0"/>
            </a:rPr>
            <a:t> and Solutions Architect, </a:t>
          </a:r>
        </a:p>
        <a:p>
          <a:r>
            <a:rPr lang="en-US" sz="2800">
              <a:latin typeface="Montserrat" panose="00000500000000000000" pitchFamily="2" charset="0"/>
            </a:rPr>
            <a:t>Midrange Dynamics</a:t>
          </a:r>
        </a:p>
      </dgm:t>
    </dgm:pt>
    <dgm:pt modelId="{9C43EEA0-2671-4A5A-8396-ADA8175871D9}" type="parTrans" cxnId="{E5724B47-0CDE-4FCA-8459-9EEFD8A2575A}">
      <dgm:prSet/>
      <dgm:spPr/>
      <dgm:t>
        <a:bodyPr/>
        <a:lstStyle/>
        <a:p>
          <a:endParaRPr lang="en-US"/>
        </a:p>
      </dgm:t>
    </dgm:pt>
    <dgm:pt modelId="{55C0C1CE-8041-47D5-9B84-145AA9AAD144}" type="sibTrans" cxnId="{E5724B47-0CDE-4FCA-8459-9EEFD8A2575A}">
      <dgm:prSet/>
      <dgm:spPr/>
      <dgm:t>
        <a:bodyPr/>
        <a:lstStyle/>
        <a:p>
          <a:endParaRPr lang="en-US"/>
        </a:p>
      </dgm:t>
    </dgm:pt>
    <dgm:pt modelId="{FE4FBCAB-878D-4115-A84A-C613020797A2}" type="pres">
      <dgm:prSet presAssocID="{7D987635-62F8-44C5-8AC7-D1BE6623CF93}" presName="linearFlow" presStyleCnt="0">
        <dgm:presLayoutVars>
          <dgm:dir/>
          <dgm:resizeHandles val="exact"/>
        </dgm:presLayoutVars>
      </dgm:prSet>
      <dgm:spPr/>
    </dgm:pt>
    <dgm:pt modelId="{59AD693F-8A95-489D-9790-7CF8B95F1FB1}" type="pres">
      <dgm:prSet presAssocID="{6F23410F-1EC3-410D-8156-533BB4F6B662}" presName="composite" presStyleCnt="0"/>
      <dgm:spPr/>
    </dgm:pt>
    <dgm:pt modelId="{9B559B98-6CD0-4BF4-9747-E17F4F8EF986}" type="pres">
      <dgm:prSet presAssocID="{6F23410F-1EC3-410D-8156-533BB4F6B662}" presName="imgShp" presStyleLbl="fgImgPlace1" presStyleIdx="0" presStyleCnt="2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>
          <a:glow rad="101600">
            <a:schemeClr val="accent5">
              <a:satMod val="175000"/>
              <a:alpha val="40000"/>
            </a:schemeClr>
          </a:glow>
        </a:effectLst>
      </dgm:spPr>
    </dgm:pt>
    <dgm:pt modelId="{9DD90B1D-E4B2-4106-9F82-91ECF849121F}" type="pres">
      <dgm:prSet presAssocID="{6F23410F-1EC3-410D-8156-533BB4F6B662}" presName="txShp" presStyleLbl="node1" presStyleIdx="0" presStyleCnt="2" custScaleX="111130">
        <dgm:presLayoutVars>
          <dgm:bulletEnabled val="1"/>
        </dgm:presLayoutVars>
      </dgm:prSet>
      <dgm:spPr/>
    </dgm:pt>
    <dgm:pt modelId="{92555EC9-DED8-4FE3-8D14-1CB63A291DBC}" type="pres">
      <dgm:prSet presAssocID="{6304EC5D-44A6-4247-B852-6C32BBEA5DD8}" presName="spacing" presStyleCnt="0"/>
      <dgm:spPr/>
    </dgm:pt>
    <dgm:pt modelId="{B4A17417-306A-4264-BFA5-6BB9B1FA9D4A}" type="pres">
      <dgm:prSet presAssocID="{B2F4ED71-31DE-4ABF-860A-14202539EE72}" presName="composite" presStyleCnt="0"/>
      <dgm:spPr/>
    </dgm:pt>
    <dgm:pt modelId="{3EC45240-C7E3-42F8-942D-DDF1CC9315C2}" type="pres">
      <dgm:prSet presAssocID="{B2F4ED71-31DE-4ABF-860A-14202539EE72}" presName="imgShp" presStyleLbl="fgImgPlace1" presStyleIdx="1" presStyleCnt="2" custLinFactNeighborX="-371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>
          <a:glow rad="101600">
            <a:schemeClr val="accent5">
              <a:satMod val="175000"/>
              <a:alpha val="40000"/>
            </a:schemeClr>
          </a:glow>
        </a:effectLst>
      </dgm:spPr>
    </dgm:pt>
    <dgm:pt modelId="{AA21F75D-591C-4D6C-A8F3-99758C0953CB}" type="pres">
      <dgm:prSet presAssocID="{B2F4ED71-31DE-4ABF-860A-14202539EE72}" presName="txShp" presStyleLbl="node1" presStyleIdx="1" presStyleCnt="2" custScaleX="106647">
        <dgm:presLayoutVars>
          <dgm:bulletEnabled val="1"/>
        </dgm:presLayoutVars>
      </dgm:prSet>
      <dgm:spPr/>
    </dgm:pt>
  </dgm:ptLst>
  <dgm:cxnLst>
    <dgm:cxn modelId="{87E04A39-92F0-47AF-969D-FF994F5E6837}" type="presOf" srcId="{7D987635-62F8-44C5-8AC7-D1BE6623CF93}" destId="{FE4FBCAB-878D-4115-A84A-C613020797A2}" srcOrd="0" destOrd="0" presId="urn:microsoft.com/office/officeart/2005/8/layout/vList3"/>
    <dgm:cxn modelId="{E5724B47-0CDE-4FCA-8459-9EEFD8A2575A}" srcId="{7D987635-62F8-44C5-8AC7-D1BE6623CF93}" destId="{B2F4ED71-31DE-4ABF-860A-14202539EE72}" srcOrd="1" destOrd="0" parTransId="{9C43EEA0-2671-4A5A-8396-ADA8175871D9}" sibTransId="{55C0C1CE-8041-47D5-9B84-145AA9AAD144}"/>
    <dgm:cxn modelId="{287F9E52-FB22-4481-8DE4-46C725D4B8C4}" type="presOf" srcId="{B2F4ED71-31DE-4ABF-860A-14202539EE72}" destId="{AA21F75D-591C-4D6C-A8F3-99758C0953CB}" srcOrd="0" destOrd="0" presId="urn:microsoft.com/office/officeart/2005/8/layout/vList3"/>
    <dgm:cxn modelId="{639E5F59-318B-41D9-890D-8C293BB8349F}" type="presOf" srcId="{6F23410F-1EC3-410D-8156-533BB4F6B662}" destId="{9DD90B1D-E4B2-4106-9F82-91ECF849121F}" srcOrd="0" destOrd="0" presId="urn:microsoft.com/office/officeart/2005/8/layout/vList3"/>
    <dgm:cxn modelId="{DD1304B4-F963-41F5-9855-EB4ACFCC13C3}" srcId="{7D987635-62F8-44C5-8AC7-D1BE6623CF93}" destId="{6F23410F-1EC3-410D-8156-533BB4F6B662}" srcOrd="0" destOrd="0" parTransId="{D58C1AEC-BCB1-49D7-83ED-CB8DD6543755}" sibTransId="{6304EC5D-44A6-4247-B852-6C32BBEA5DD8}"/>
    <dgm:cxn modelId="{AE68964F-145B-440A-A522-E6480D12B7E3}" type="presParOf" srcId="{FE4FBCAB-878D-4115-A84A-C613020797A2}" destId="{59AD693F-8A95-489D-9790-7CF8B95F1FB1}" srcOrd="0" destOrd="0" presId="urn:microsoft.com/office/officeart/2005/8/layout/vList3"/>
    <dgm:cxn modelId="{B02FA832-768C-4B2D-8045-BCA14119330C}" type="presParOf" srcId="{59AD693F-8A95-489D-9790-7CF8B95F1FB1}" destId="{9B559B98-6CD0-4BF4-9747-E17F4F8EF986}" srcOrd="0" destOrd="0" presId="urn:microsoft.com/office/officeart/2005/8/layout/vList3"/>
    <dgm:cxn modelId="{4B701DCB-6CBC-4A0B-B6D1-FA38F5D7AD78}" type="presParOf" srcId="{59AD693F-8A95-489D-9790-7CF8B95F1FB1}" destId="{9DD90B1D-E4B2-4106-9F82-91ECF849121F}" srcOrd="1" destOrd="0" presId="urn:microsoft.com/office/officeart/2005/8/layout/vList3"/>
    <dgm:cxn modelId="{746426F7-AB24-41A8-9100-8084F8CA2647}" type="presParOf" srcId="{FE4FBCAB-878D-4115-A84A-C613020797A2}" destId="{92555EC9-DED8-4FE3-8D14-1CB63A291DBC}" srcOrd="1" destOrd="0" presId="urn:microsoft.com/office/officeart/2005/8/layout/vList3"/>
    <dgm:cxn modelId="{3CE682E8-0DDE-4837-8C26-5FE1009E9EC0}" type="presParOf" srcId="{FE4FBCAB-878D-4115-A84A-C613020797A2}" destId="{B4A17417-306A-4264-BFA5-6BB9B1FA9D4A}" srcOrd="2" destOrd="0" presId="urn:microsoft.com/office/officeart/2005/8/layout/vList3"/>
    <dgm:cxn modelId="{16D941F3-8DEE-463B-A4E8-1D948F6A87E1}" type="presParOf" srcId="{B4A17417-306A-4264-BFA5-6BB9B1FA9D4A}" destId="{3EC45240-C7E3-42F8-942D-DDF1CC9315C2}" srcOrd="0" destOrd="0" presId="urn:microsoft.com/office/officeart/2005/8/layout/vList3"/>
    <dgm:cxn modelId="{B13F4E0D-8211-42F3-803C-3DC670B760A2}" type="presParOf" srcId="{B4A17417-306A-4264-BFA5-6BB9B1FA9D4A}" destId="{AA21F75D-591C-4D6C-A8F3-99758C0953CB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90B1D-E4B2-4106-9F82-91ECF849121F}">
      <dsp:nvSpPr>
        <dsp:cNvPr id="0" name=""/>
        <dsp:cNvSpPr/>
      </dsp:nvSpPr>
      <dsp:spPr>
        <a:xfrm rot="10800000">
          <a:off x="1819710" y="1785"/>
          <a:ext cx="8824563" cy="1929798"/>
        </a:xfrm>
        <a:prstGeom prst="homePlate">
          <a:avLst/>
        </a:prstGeom>
        <a:solidFill>
          <a:srgbClr val="0030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098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anose="00000500000000000000" pitchFamily="2" charset="0"/>
            </a:rPr>
            <a:t>Donna Westmoreland, CTO,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anose="00000500000000000000" pitchFamily="2" charset="0"/>
            </a:rPr>
            <a:t>Midrange Dynamics North America</a:t>
          </a:r>
        </a:p>
      </dsp:txBody>
      <dsp:txXfrm rot="10800000">
        <a:off x="2302159" y="1785"/>
        <a:ext cx="8342114" cy="1929798"/>
      </dsp:txXfrm>
    </dsp:sp>
    <dsp:sp modelId="{9B559B98-6CD0-4BF4-9747-E17F4F8EF986}">
      <dsp:nvSpPr>
        <dsp:cNvPr id="0" name=""/>
        <dsp:cNvSpPr/>
      </dsp:nvSpPr>
      <dsp:spPr>
        <a:xfrm>
          <a:off x="1296714" y="1785"/>
          <a:ext cx="1929798" cy="1929798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01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1F75D-591C-4D6C-A8F3-99758C0953CB}">
      <dsp:nvSpPr>
        <dsp:cNvPr id="0" name=""/>
        <dsp:cNvSpPr/>
      </dsp:nvSpPr>
      <dsp:spPr>
        <a:xfrm rot="10800000">
          <a:off x="2086698" y="2461402"/>
          <a:ext cx="8468579" cy="1929798"/>
        </a:xfrm>
        <a:prstGeom prst="homePlate">
          <a:avLst/>
        </a:prstGeom>
        <a:solidFill>
          <a:srgbClr val="0030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098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anose="00000500000000000000" pitchFamily="2" charset="0"/>
            </a:rPr>
            <a:t>Scott Klement, Development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anose="00000500000000000000" pitchFamily="2" charset="0"/>
            </a:rPr>
            <a:t> and Solutions Architect,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anose="00000500000000000000" pitchFamily="2" charset="0"/>
            </a:rPr>
            <a:t>Midrange Dynamics</a:t>
          </a:r>
        </a:p>
      </dsp:txBody>
      <dsp:txXfrm rot="10800000">
        <a:off x="2569147" y="2461402"/>
        <a:ext cx="7986130" cy="1929798"/>
      </dsp:txXfrm>
    </dsp:sp>
    <dsp:sp modelId="{3EC45240-C7E3-42F8-942D-DDF1CC9315C2}">
      <dsp:nvSpPr>
        <dsp:cNvPr id="0" name=""/>
        <dsp:cNvSpPr/>
      </dsp:nvSpPr>
      <dsp:spPr>
        <a:xfrm>
          <a:off x="1313998" y="2461402"/>
          <a:ext cx="1929798" cy="192979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01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EE3CF3-4E6B-9CD6-F901-C6A2199B7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6364" y="0"/>
            <a:ext cx="11187575" cy="6858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7ADEC7EA-89F5-7DFB-C6B8-E6F46204A8D6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934" y="0"/>
            <a:ext cx="6251066" cy="68580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5E2163-699B-FD39-C1F4-47F679CA9F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15" y="5431025"/>
            <a:ext cx="4479235" cy="47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82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08D0F-457D-0F43-98EB-F5B11CEE8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A892-D19B-DE46-85B1-F41707ECA916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799356-E65C-0E4D-AFC6-73B5A6D9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64C79-8F9B-DE43-8BC9-E43FA6D65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9269-F549-7A42-A5FE-9687DF854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4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D7D8C-2C59-1ED0-3610-B68038C5B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C0AEB-4356-9A37-D231-B7B8FE118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220B0-347B-0140-18B8-B775441BD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25"/>
          <a:stretch/>
        </p:blipFill>
        <p:spPr>
          <a:xfrm>
            <a:off x="0" y="-7156"/>
            <a:ext cx="12192000" cy="138896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AC0EF9-0CEB-30DE-6416-964030EDEFEF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-5791" y="1341302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7A28644-C36E-4A51-CA1E-6E527D120F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660" y="6311900"/>
            <a:ext cx="3622431" cy="38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94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6220B0-347B-0140-18B8-B775441BD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25"/>
          <a:stretch/>
        </p:blipFill>
        <p:spPr>
          <a:xfrm>
            <a:off x="0" y="-7156"/>
            <a:ext cx="12192000" cy="138896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AC0EF9-0CEB-30DE-6416-964030EDEFEF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-5791" y="1341302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A1687711-CB83-6BE7-E4B8-7F6669974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2DF64D-853A-9FDA-BCB8-1EB1C844A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C8BF9-1E81-5782-3C26-69DFCD545E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660" y="6311900"/>
            <a:ext cx="3622431" cy="38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1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EDC24-21D8-57A3-5083-8A32D0C9D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FCBFF-94B5-4271-A152-B91FDC8BF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8700C-617F-B5F9-4BCD-89ED137CBA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706"/>
          <a:stretch/>
        </p:blipFill>
        <p:spPr>
          <a:xfrm>
            <a:off x="0" y="5879941"/>
            <a:ext cx="12192000" cy="10185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3A6A46-1725-692C-0D89-70E186E0C299}"/>
              </a:ext>
            </a:extLst>
          </p:cNvPr>
          <p:cNvCxnSpPr/>
          <p:nvPr userDrawn="1"/>
        </p:nvCxnSpPr>
        <p:spPr>
          <a:xfrm>
            <a:off x="0" y="5879941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6B473CE-58A0-54CF-61F7-A012662ACF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39" y="6209993"/>
            <a:ext cx="3696811" cy="39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61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AE860-843C-F65F-E389-F4CB46305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14"/>
            <a:ext cx="10515600" cy="1325563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089F7-BF45-D6D2-719C-8BA283E31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2332"/>
            <a:ext cx="5181600" cy="4082286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9F9B4B-6D57-2564-90B0-8B73FCD2D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2332"/>
            <a:ext cx="5181600" cy="4082286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1F7452-FF29-86E0-C728-DAB579AAC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706"/>
          <a:stretch/>
        </p:blipFill>
        <p:spPr>
          <a:xfrm>
            <a:off x="0" y="5908877"/>
            <a:ext cx="12192000" cy="101857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0C3278-FE6A-C7E5-4155-D3B5886F0135}"/>
              </a:ext>
            </a:extLst>
          </p:cNvPr>
          <p:cNvCxnSpPr/>
          <p:nvPr userDrawn="1"/>
        </p:nvCxnSpPr>
        <p:spPr>
          <a:xfrm>
            <a:off x="0" y="5908877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A96351D-DFB9-3A65-CBF7-D29F7C8564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69" y="6241739"/>
            <a:ext cx="3270873" cy="35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9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A36484-499F-2264-DE60-9BA6FA52A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494" y="-2"/>
            <a:ext cx="12205444" cy="6857999"/>
          </a:xfrm>
          <a:prstGeom prst="rect">
            <a:avLst/>
          </a:prstGeom>
        </p:spPr>
      </p:pic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4031EE64-2C16-B12B-FD0A-69B02EA64B91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2495" y="-3"/>
            <a:ext cx="5969235" cy="68580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1565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A36484-499F-2264-DE60-9BA6FA52A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494" y="-2"/>
            <a:ext cx="12205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2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0699F-29B9-450E-3DAA-8727C0E1B8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8"/>
            <a:ext cx="12200237" cy="693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0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780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0A45F3-F42E-89DE-0E72-78CC7A771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2DDB0-D308-6BDC-4618-8ED15EFE1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F6619-14AC-DABF-18DD-DADE35E62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1D7DA-C458-4D96-9E98-C61593A1480D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D340E-C7B5-5C8A-EC28-C89D4B356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2245C-E823-9FF5-5AFA-25728595C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83135-2A49-4D24-AA56-84D648DC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7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5" r:id="rId3"/>
    <p:sldLayoutId id="2147483650" r:id="rId4"/>
    <p:sldLayoutId id="2147483652" r:id="rId5"/>
    <p:sldLayoutId id="2147483653" r:id="rId6"/>
    <p:sldLayoutId id="2147483656" r:id="rId7"/>
    <p:sldLayoutId id="2147483657" r:id="rId8"/>
    <p:sldLayoutId id="2147483654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-na.com/schedule-a-demo/" TargetMode="External"/><Relationship Id="rId2" Type="http://schemas.openxmlformats.org/officeDocument/2006/relationships/hyperlink" Target="mailto:info@md-na.com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www.midrangedynamics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91AF7-9CA0-7CDE-6CFD-33399C344F5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646126" y="868362"/>
            <a:ext cx="5241074" cy="23876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600" b="1">
                <a:solidFill>
                  <a:schemeClr val="bg1"/>
                </a:solidFill>
                <a:latin typeface="Montserrat" panose="00000500000000000000" pitchFamily="50" charset="0"/>
              </a:rPr>
              <a:t>Four Technologies You Will Need in the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4F243C-D8E5-8654-AF51-53EFFCF4ED8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389542" y="3877101"/>
            <a:ext cx="9144000" cy="1655762"/>
          </a:xfrm>
        </p:spPr>
        <p:txBody>
          <a:bodyPr/>
          <a:lstStyle/>
          <a:p>
            <a:pPr marL="0" indent="0">
              <a:buNone/>
            </a:pPr>
            <a:r>
              <a:rPr lang="en-US" i="1">
                <a:solidFill>
                  <a:schemeClr val="bg1"/>
                </a:solidFill>
                <a:latin typeface="Montserrat" panose="00000500000000000000" pitchFamily="50" charset="0"/>
              </a:rPr>
              <a:t>Donna Westmoreland</a:t>
            </a:r>
          </a:p>
          <a:p>
            <a:pPr marL="0" indent="0">
              <a:buNone/>
            </a:pPr>
            <a:r>
              <a:rPr lang="en-US" i="1">
                <a:solidFill>
                  <a:schemeClr val="bg1"/>
                </a:solidFill>
                <a:latin typeface="Montserrat" panose="00000500000000000000" pitchFamily="50" charset="0"/>
              </a:rPr>
              <a:t>Scott Klement</a:t>
            </a:r>
          </a:p>
        </p:txBody>
      </p:sp>
    </p:spTree>
    <p:extLst>
      <p:ext uri="{BB962C8B-B14F-4D97-AF65-F5344CB8AC3E}">
        <p14:creationId xmlns:p14="http://schemas.microsoft.com/office/powerpoint/2010/main" val="1922667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DDFE-B39C-30D8-8C28-391B091D2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>
                <a:latin typeface="Montserrat" panose="00000500000000000000" pitchFamily="2" charset="0"/>
              </a:rPr>
              <a:t>RDi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9F881-D09F-28DF-1C38-E12BA6C49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568" y="1361194"/>
            <a:ext cx="9012865" cy="5496805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44079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DDFE-B39C-30D8-8C28-391B091D2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>
                <a:latin typeface="Montserrat" panose="00000500000000000000" pitchFamily="2" charset="0"/>
              </a:rPr>
              <a:t>Green Screen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FB605-4DE0-13A5-2D0B-D21841C96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69" y="1350336"/>
            <a:ext cx="8812263" cy="5507664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49750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DDFE-B39C-30D8-8C28-391B091D2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>
                <a:latin typeface="Montserrat" panose="00000500000000000000" pitchFamily="2" charset="0"/>
              </a:rPr>
              <a:t>VS Code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E8050C9-DB5B-A73D-8B5A-FDF19D8B2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35" y="1367400"/>
            <a:ext cx="9491330" cy="5528700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69519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827F76-23BB-778B-EEB0-84C8FC0DC356}"/>
              </a:ext>
            </a:extLst>
          </p:cNvPr>
          <p:cNvSpPr txBox="1"/>
          <p:nvPr/>
        </p:nvSpPr>
        <p:spPr>
          <a:xfrm>
            <a:off x="830725" y="2376557"/>
            <a:ext cx="37501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Montserrat" panose="00000500000000000000" pitchFamily="50" charset="0"/>
              </a:rPr>
              <a:t>DevOps &amp; CI/CD Pipelines</a:t>
            </a:r>
          </a:p>
        </p:txBody>
      </p:sp>
    </p:spTree>
    <p:extLst>
      <p:ext uri="{BB962C8B-B14F-4D97-AF65-F5344CB8AC3E}">
        <p14:creationId xmlns:p14="http://schemas.microsoft.com/office/powerpoint/2010/main" val="292599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E7FC7CA-AED2-A55A-AEBE-90C55362E91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4" y="747712"/>
            <a:ext cx="10723193" cy="5362576"/>
          </a:xfrm>
          <a:prstGeom prst="roundRect">
            <a:avLst>
              <a:gd name="adj" fmla="val 16667"/>
            </a:avLst>
          </a:prstGeom>
          <a:ln w="762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940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1B2887-BEA9-E5FE-19A7-99005951D3DC}"/>
              </a:ext>
            </a:extLst>
          </p:cNvPr>
          <p:cNvGrpSpPr/>
          <p:nvPr/>
        </p:nvGrpSpPr>
        <p:grpSpPr>
          <a:xfrm>
            <a:off x="1319728" y="339882"/>
            <a:ext cx="9552545" cy="6178236"/>
            <a:chOff x="1352939" y="440772"/>
            <a:chExt cx="9552545" cy="6178236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EFBC8894-AF28-F69C-DC89-9E2215B00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2939" y="440772"/>
              <a:ext cx="9552545" cy="6178236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accent1">
                  <a:lumMod val="50000"/>
                </a:schemeClr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Google Shape;714;p46">
              <a:extLst>
                <a:ext uri="{FF2B5EF4-FFF2-40B4-BE49-F238E27FC236}">
                  <a16:creationId xmlns:a16="http://schemas.microsoft.com/office/drawing/2014/main" id="{36C6F747-43CE-E0C2-602C-6C018AE206F8}"/>
                </a:ext>
              </a:extLst>
            </p:cNvPr>
            <p:cNvSpPr/>
            <p:nvPr/>
          </p:nvSpPr>
          <p:spPr>
            <a:xfrm>
              <a:off x="3063710" y="2344196"/>
              <a:ext cx="1189883" cy="1143293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1" wrap="none" lIns="0" tIns="0" rIns="0" bIns="0" anchor="ctr" anchorCtr="0">
              <a:noAutofit/>
            </a:bodyPr>
            <a:lstStyle/>
            <a:p>
              <a:pPr algn="ctr" defTabSz="498348">
                <a:spcAft>
                  <a:spcPts val="600"/>
                </a:spcAft>
              </a:pPr>
              <a:r>
                <a:rPr lang="en" sz="1400" b="1" kern="1200">
                  <a:solidFill>
                    <a:schemeClr val="lt1"/>
                  </a:solidFill>
                  <a:latin typeface="Montserrat" panose="00000500000000000000" pitchFamily="2" charset="0"/>
                  <a:cs typeface="Varela Round"/>
                  <a:sym typeface="Varela Round"/>
                </a:rPr>
                <a:t>Waterfall</a:t>
              </a:r>
              <a:endParaRPr sz="1400" b="1">
                <a:solidFill>
                  <a:schemeClr val="lt1"/>
                </a:solidFill>
                <a:latin typeface="Montserrat" panose="00000500000000000000" pitchFamily="2" charset="0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6" name="Google Shape;714;p46">
              <a:extLst>
                <a:ext uri="{FF2B5EF4-FFF2-40B4-BE49-F238E27FC236}">
                  <a16:creationId xmlns:a16="http://schemas.microsoft.com/office/drawing/2014/main" id="{9EFA9A17-0631-071B-8523-0A30E31C0EAE}"/>
                </a:ext>
              </a:extLst>
            </p:cNvPr>
            <p:cNvSpPr/>
            <p:nvPr/>
          </p:nvSpPr>
          <p:spPr>
            <a:xfrm>
              <a:off x="5264430" y="2397523"/>
              <a:ext cx="1265273" cy="1143293"/>
            </a:xfrm>
            <a:prstGeom prst="ellipse">
              <a:avLst/>
            </a:prstGeom>
            <a:solidFill>
              <a:srgbClr val="5283E4"/>
            </a:solidFill>
            <a:ln w="76200">
              <a:solidFill>
                <a:srgbClr val="5283E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1" wrap="none" lIns="0" tIns="0" rIns="0" bIns="0" anchor="ctr" anchorCtr="0">
              <a:noAutofit/>
            </a:bodyPr>
            <a:lstStyle/>
            <a:p>
              <a:pPr algn="ctr" defTabSz="498348">
                <a:spcAft>
                  <a:spcPts val="600"/>
                </a:spcAft>
              </a:pPr>
              <a:r>
                <a:rPr lang="en" sz="1400" b="1" kern="1200">
                  <a:solidFill>
                    <a:schemeClr val="lt1"/>
                  </a:solidFill>
                  <a:latin typeface="Montserrat" panose="00000500000000000000" pitchFamily="2" charset="0"/>
                  <a:cs typeface="Varela Round"/>
                  <a:sym typeface="Varela Round"/>
                </a:rPr>
                <a:t>Hybrid</a:t>
              </a:r>
            </a:p>
            <a:p>
              <a:pPr algn="ctr" defTabSz="498348">
                <a:spcAft>
                  <a:spcPts val="600"/>
                </a:spcAft>
              </a:pPr>
              <a:r>
                <a:rPr lang="en" sz="1400" b="1" kern="1200">
                  <a:solidFill>
                    <a:schemeClr val="lt1"/>
                  </a:solidFill>
                  <a:latin typeface="Montserrat" panose="00000500000000000000" pitchFamily="2" charset="0"/>
                  <a:cs typeface="Varela Round"/>
                  <a:sym typeface="Varela Round"/>
                </a:rPr>
                <a:t>Agile</a:t>
              </a:r>
              <a:endParaRPr sz="1400" b="1">
                <a:solidFill>
                  <a:schemeClr val="lt1"/>
                </a:solidFill>
                <a:latin typeface="Montserrat" panose="00000500000000000000" pitchFamily="2" charset="0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7" name="Google Shape;714;p46">
              <a:extLst>
                <a:ext uri="{FF2B5EF4-FFF2-40B4-BE49-F238E27FC236}">
                  <a16:creationId xmlns:a16="http://schemas.microsoft.com/office/drawing/2014/main" id="{C0D167D4-7245-B096-2BB9-E545AADBDCF2}"/>
                </a:ext>
              </a:extLst>
            </p:cNvPr>
            <p:cNvSpPr/>
            <p:nvPr/>
          </p:nvSpPr>
          <p:spPr>
            <a:xfrm>
              <a:off x="7564046" y="2285493"/>
              <a:ext cx="1158077" cy="1143293"/>
            </a:xfrm>
            <a:prstGeom prst="ellipse">
              <a:avLst/>
            </a:prstGeom>
            <a:solidFill>
              <a:srgbClr val="00B050"/>
            </a:solidFill>
            <a:ln w="76200"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1" wrap="none" lIns="0" tIns="0" rIns="0" bIns="0" anchor="ctr" anchorCtr="0">
              <a:noAutofit/>
            </a:bodyPr>
            <a:lstStyle/>
            <a:p>
              <a:pPr algn="ctr" defTabSz="498348">
                <a:spcAft>
                  <a:spcPts val="600"/>
                </a:spcAft>
              </a:pPr>
              <a:r>
                <a:rPr lang="en" sz="1400" b="1" kern="1200">
                  <a:solidFill>
                    <a:schemeClr val="lt1"/>
                  </a:solidFill>
                  <a:latin typeface="Montserrat" panose="00000500000000000000" pitchFamily="2" charset="0"/>
                  <a:cs typeface="Varela Round"/>
                  <a:sym typeface="Varela Round"/>
                </a:rPr>
                <a:t>Agile</a:t>
              </a:r>
              <a:endParaRPr sz="1400" b="1">
                <a:solidFill>
                  <a:schemeClr val="lt1"/>
                </a:solidFill>
                <a:latin typeface="Montserrat" panose="00000500000000000000" pitchFamily="2" charset="0"/>
                <a:ea typeface="Varela Round"/>
                <a:cs typeface="Varela Round"/>
                <a:sym typeface="Varela Roun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642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E7FC7CA-AED2-A55A-AEBE-90C55362E91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4" y="747712"/>
            <a:ext cx="10723193" cy="5362576"/>
          </a:xfrm>
          <a:prstGeom prst="roundRect">
            <a:avLst>
              <a:gd name="adj" fmla="val 16667"/>
            </a:avLst>
          </a:prstGeom>
          <a:ln w="762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2387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2DF076-FB0D-3AD5-5475-2E3C76263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93572"/>
            <a:ext cx="10905066" cy="507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62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FBB4-798D-D4DE-3D16-69AFEAB1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325"/>
            <a:ext cx="10515600" cy="1325563"/>
          </a:xfrm>
        </p:spPr>
        <p:txBody>
          <a:bodyPr/>
          <a:lstStyle/>
          <a:p>
            <a:r>
              <a:rPr lang="en-US"/>
              <a:t>Roadmap to CI/CD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0130E9-43F7-3193-2088-42F288093D75}"/>
              </a:ext>
            </a:extLst>
          </p:cNvPr>
          <p:cNvGrpSpPr/>
          <p:nvPr/>
        </p:nvGrpSpPr>
        <p:grpSpPr>
          <a:xfrm>
            <a:off x="0" y="1511254"/>
            <a:ext cx="12192000" cy="4455431"/>
            <a:chOff x="354563" y="1397329"/>
            <a:chExt cx="9144000" cy="3464271"/>
          </a:xfrm>
        </p:grpSpPr>
        <p:sp>
          <p:nvSpPr>
            <p:cNvPr id="34" name="Google Shape;498;p40">
              <a:extLst>
                <a:ext uri="{FF2B5EF4-FFF2-40B4-BE49-F238E27FC236}">
                  <a16:creationId xmlns:a16="http://schemas.microsoft.com/office/drawing/2014/main" id="{980DCEBD-F55A-6D42-B252-77277BE49650}"/>
                </a:ext>
              </a:extLst>
            </p:cNvPr>
            <p:cNvSpPr/>
            <p:nvPr/>
          </p:nvSpPr>
          <p:spPr>
            <a:xfrm>
              <a:off x="354563" y="2487661"/>
              <a:ext cx="9144000" cy="1011043"/>
            </a:xfrm>
            <a:custGeom>
              <a:avLst/>
              <a:gdLst/>
              <a:ahLst/>
              <a:cxnLst/>
              <a:rect l="l" t="t" r="r" b="b"/>
              <a:pathLst>
                <a:path w="12192000" h="1348058" extrusionOk="0">
                  <a:moveTo>
                    <a:pt x="12192000" y="0"/>
                  </a:moveTo>
                  <a:lnTo>
                    <a:pt x="10837333" y="0"/>
                  </a:lnTo>
                  <a:cubicBezTo>
                    <a:pt x="10463295" y="0"/>
                    <a:pt x="10160000" y="301773"/>
                    <a:pt x="10160000" y="674029"/>
                  </a:cubicBezTo>
                  <a:lnTo>
                    <a:pt x="10160000" y="674029"/>
                  </a:lnTo>
                  <a:cubicBezTo>
                    <a:pt x="10160000" y="1046281"/>
                    <a:pt x="9856705" y="1348059"/>
                    <a:pt x="9482667" y="1348059"/>
                  </a:cubicBezTo>
                  <a:lnTo>
                    <a:pt x="9482667" y="1348059"/>
                  </a:lnTo>
                  <a:cubicBezTo>
                    <a:pt x="9108581" y="1348059"/>
                    <a:pt x="8805333" y="1046281"/>
                    <a:pt x="8805333" y="674029"/>
                  </a:cubicBezTo>
                  <a:lnTo>
                    <a:pt x="8805333" y="674029"/>
                  </a:lnTo>
                  <a:cubicBezTo>
                    <a:pt x="8805333" y="301773"/>
                    <a:pt x="8502086" y="0"/>
                    <a:pt x="8128000" y="0"/>
                  </a:cubicBezTo>
                  <a:lnTo>
                    <a:pt x="8128000" y="0"/>
                  </a:lnTo>
                  <a:cubicBezTo>
                    <a:pt x="7753915" y="0"/>
                    <a:pt x="7450667" y="301773"/>
                    <a:pt x="7450667" y="674029"/>
                  </a:cubicBezTo>
                  <a:lnTo>
                    <a:pt x="7450667" y="674029"/>
                  </a:lnTo>
                  <a:cubicBezTo>
                    <a:pt x="7450667" y="1046281"/>
                    <a:pt x="7147419" y="1348059"/>
                    <a:pt x="6773334" y="1348059"/>
                  </a:cubicBezTo>
                  <a:lnTo>
                    <a:pt x="6773334" y="1348059"/>
                  </a:lnTo>
                  <a:cubicBezTo>
                    <a:pt x="6399248" y="1348059"/>
                    <a:pt x="6096000" y="1046281"/>
                    <a:pt x="6096000" y="674029"/>
                  </a:cubicBezTo>
                  <a:lnTo>
                    <a:pt x="6096000" y="674029"/>
                  </a:lnTo>
                  <a:cubicBezTo>
                    <a:pt x="6096000" y="301773"/>
                    <a:pt x="5792753" y="0"/>
                    <a:pt x="5418667" y="0"/>
                  </a:cubicBezTo>
                  <a:lnTo>
                    <a:pt x="5418667" y="0"/>
                  </a:lnTo>
                  <a:cubicBezTo>
                    <a:pt x="5044581" y="0"/>
                    <a:pt x="4741334" y="301773"/>
                    <a:pt x="4741334" y="674029"/>
                  </a:cubicBezTo>
                  <a:lnTo>
                    <a:pt x="4741334" y="674029"/>
                  </a:lnTo>
                  <a:cubicBezTo>
                    <a:pt x="4741334" y="1046281"/>
                    <a:pt x="4438076" y="1348059"/>
                    <a:pt x="4064000" y="1348059"/>
                  </a:cubicBezTo>
                  <a:lnTo>
                    <a:pt x="4064000" y="1348059"/>
                  </a:lnTo>
                  <a:cubicBezTo>
                    <a:pt x="3689924" y="1348059"/>
                    <a:pt x="3386667" y="1046281"/>
                    <a:pt x="3386667" y="674029"/>
                  </a:cubicBezTo>
                  <a:lnTo>
                    <a:pt x="3386667" y="674029"/>
                  </a:lnTo>
                  <a:cubicBezTo>
                    <a:pt x="3386667" y="301773"/>
                    <a:pt x="3083410" y="0"/>
                    <a:pt x="2709333" y="0"/>
                  </a:cubicBezTo>
                  <a:lnTo>
                    <a:pt x="2709333" y="0"/>
                  </a:lnTo>
                  <a:cubicBezTo>
                    <a:pt x="2335257" y="0"/>
                    <a:pt x="2032000" y="301773"/>
                    <a:pt x="2032000" y="674029"/>
                  </a:cubicBezTo>
                  <a:lnTo>
                    <a:pt x="2032000" y="674029"/>
                  </a:lnTo>
                  <a:cubicBezTo>
                    <a:pt x="2032000" y="1046281"/>
                    <a:pt x="1728743" y="1348059"/>
                    <a:pt x="1354667" y="1348059"/>
                  </a:cubicBezTo>
                  <a:lnTo>
                    <a:pt x="0" y="1348059"/>
                  </a:ln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" name="Google Shape;499;p40">
              <a:extLst>
                <a:ext uri="{FF2B5EF4-FFF2-40B4-BE49-F238E27FC236}">
                  <a16:creationId xmlns:a16="http://schemas.microsoft.com/office/drawing/2014/main" id="{A60289BA-35BD-C5DF-E163-E3F18420878F}"/>
                </a:ext>
              </a:extLst>
            </p:cNvPr>
            <p:cNvGrpSpPr/>
            <p:nvPr/>
          </p:nvGrpSpPr>
          <p:grpSpPr>
            <a:xfrm>
              <a:off x="2230692" y="1964840"/>
              <a:ext cx="411480" cy="436981"/>
              <a:chOff x="1876129" y="1848207"/>
              <a:chExt cx="411480" cy="436981"/>
            </a:xfrm>
          </p:grpSpPr>
          <p:sp>
            <p:nvSpPr>
              <p:cNvPr id="57" name="Google Shape;500;p40">
                <a:extLst>
                  <a:ext uri="{FF2B5EF4-FFF2-40B4-BE49-F238E27FC236}">
                    <a16:creationId xmlns:a16="http://schemas.microsoft.com/office/drawing/2014/main" id="{BDEC4C25-F5FC-E89F-7972-F4B1C6A5063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0000">
                <a:off x="1876129" y="1848207"/>
                <a:ext cx="411480" cy="436981"/>
              </a:xfrm>
              <a:prstGeom prst="teardrop">
                <a:avLst>
                  <a:gd name="adj" fmla="val 10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rela Round"/>
                  <a:ea typeface="Varela Round"/>
                  <a:cs typeface="Varela Round"/>
                  <a:sym typeface="Varela Round"/>
                </a:endParaRPr>
              </a:p>
            </p:txBody>
          </p:sp>
          <p:sp>
            <p:nvSpPr>
              <p:cNvPr id="58" name="Google Shape;501;p40">
                <a:extLst>
                  <a:ext uri="{FF2B5EF4-FFF2-40B4-BE49-F238E27FC236}">
                    <a16:creationId xmlns:a16="http://schemas.microsoft.com/office/drawing/2014/main" id="{3CCD03BF-92A8-161C-C745-FF2C348ECFF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973609" y="1963223"/>
                <a:ext cx="205740" cy="213295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1">
                    <a:solidFill>
                      <a:schemeClr val="dk2"/>
                    </a:solidFill>
                    <a:latin typeface="Montserrat" panose="00000500000000000000" pitchFamily="2" charset="0"/>
                    <a:ea typeface="Varela Round"/>
                    <a:cs typeface="Varela Round"/>
                    <a:sym typeface="Varela Round"/>
                  </a:rPr>
                  <a:t>1</a:t>
                </a:r>
                <a:endParaRPr sz="1400" b="1">
                  <a:solidFill>
                    <a:schemeClr val="dk2"/>
                  </a:solidFill>
                  <a:latin typeface="Montserrat" panose="00000500000000000000" pitchFamily="2" charset="0"/>
                  <a:ea typeface="Varela Round"/>
                  <a:cs typeface="Varela Round"/>
                  <a:sym typeface="Varela Round"/>
                </a:endParaRPr>
              </a:p>
            </p:txBody>
          </p:sp>
        </p:grpSp>
        <p:grpSp>
          <p:nvGrpSpPr>
            <p:cNvPr id="36" name="Google Shape;502;p40">
              <a:extLst>
                <a:ext uri="{FF2B5EF4-FFF2-40B4-BE49-F238E27FC236}">
                  <a16:creationId xmlns:a16="http://schemas.microsoft.com/office/drawing/2014/main" id="{58BB131A-22A2-79B5-DC60-DF05F9074ADC}"/>
                </a:ext>
              </a:extLst>
            </p:cNvPr>
            <p:cNvGrpSpPr/>
            <p:nvPr/>
          </p:nvGrpSpPr>
          <p:grpSpPr>
            <a:xfrm>
              <a:off x="4310515" y="1964840"/>
              <a:ext cx="411480" cy="436981"/>
              <a:chOff x="3955952" y="1848207"/>
              <a:chExt cx="411480" cy="436981"/>
            </a:xfrm>
          </p:grpSpPr>
          <p:sp>
            <p:nvSpPr>
              <p:cNvPr id="55" name="Google Shape;503;p40">
                <a:extLst>
                  <a:ext uri="{FF2B5EF4-FFF2-40B4-BE49-F238E27FC236}">
                    <a16:creationId xmlns:a16="http://schemas.microsoft.com/office/drawing/2014/main" id="{2F98D038-526C-35B1-5A17-246D030F45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0000">
                <a:off x="3955952" y="1848207"/>
                <a:ext cx="411480" cy="436981"/>
              </a:xfrm>
              <a:prstGeom prst="teardrop">
                <a:avLst>
                  <a:gd name="adj" fmla="val 10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rela Round"/>
                  <a:ea typeface="Varela Round"/>
                  <a:cs typeface="Varela Round"/>
                  <a:sym typeface="Varela Round"/>
                </a:endParaRPr>
              </a:p>
            </p:txBody>
          </p:sp>
          <p:sp>
            <p:nvSpPr>
              <p:cNvPr id="62" name="Google Shape;504;p40">
                <a:extLst>
                  <a:ext uri="{FF2B5EF4-FFF2-40B4-BE49-F238E27FC236}">
                    <a16:creationId xmlns:a16="http://schemas.microsoft.com/office/drawing/2014/main" id="{40FBF59F-7CF3-DB05-EBC7-B330B0C195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054667" y="1963223"/>
                <a:ext cx="205740" cy="213295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1">
                    <a:solidFill>
                      <a:schemeClr val="dk2"/>
                    </a:solidFill>
                    <a:latin typeface="Montserrat" panose="00000500000000000000" pitchFamily="2" charset="0"/>
                    <a:ea typeface="Varela Round"/>
                    <a:cs typeface="Varela Round"/>
                    <a:sym typeface="Varela Round"/>
                  </a:rPr>
                  <a:t>3</a:t>
                </a:r>
                <a:endParaRPr sz="1400" b="1">
                  <a:solidFill>
                    <a:schemeClr val="dk2"/>
                  </a:solidFill>
                  <a:latin typeface="Montserrat" panose="00000500000000000000" pitchFamily="2" charset="0"/>
                  <a:ea typeface="Varela Round"/>
                  <a:cs typeface="Varela Round"/>
                  <a:sym typeface="Varela Round"/>
                </a:endParaRPr>
              </a:p>
            </p:txBody>
          </p:sp>
        </p:grpSp>
        <p:grpSp>
          <p:nvGrpSpPr>
            <p:cNvPr id="37" name="Google Shape;505;p40">
              <a:extLst>
                <a:ext uri="{FF2B5EF4-FFF2-40B4-BE49-F238E27FC236}">
                  <a16:creationId xmlns:a16="http://schemas.microsoft.com/office/drawing/2014/main" id="{0E3C68A2-E66D-F8DD-4E4C-DB1EEA066976}"/>
                </a:ext>
              </a:extLst>
            </p:cNvPr>
            <p:cNvGrpSpPr/>
            <p:nvPr/>
          </p:nvGrpSpPr>
          <p:grpSpPr>
            <a:xfrm>
              <a:off x="6361712" y="1964840"/>
              <a:ext cx="411480" cy="436981"/>
              <a:chOff x="6007149" y="1848207"/>
              <a:chExt cx="411480" cy="436981"/>
            </a:xfrm>
          </p:grpSpPr>
          <p:sp>
            <p:nvSpPr>
              <p:cNvPr id="53" name="Google Shape;506;p40">
                <a:extLst>
                  <a:ext uri="{FF2B5EF4-FFF2-40B4-BE49-F238E27FC236}">
                    <a16:creationId xmlns:a16="http://schemas.microsoft.com/office/drawing/2014/main" id="{30D4FCC4-81CC-72DF-54E8-93274E9976E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00000">
                <a:off x="6007149" y="1848207"/>
                <a:ext cx="411480" cy="436981"/>
              </a:xfrm>
              <a:prstGeom prst="teardrop">
                <a:avLst>
                  <a:gd name="adj" fmla="val 100000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rela Round"/>
                  <a:ea typeface="Varela Round"/>
                  <a:cs typeface="Varela Round"/>
                  <a:sym typeface="Varela Round"/>
                </a:endParaRPr>
              </a:p>
            </p:txBody>
          </p:sp>
          <p:sp>
            <p:nvSpPr>
              <p:cNvPr id="63" name="Google Shape;507;p40">
                <a:extLst>
                  <a:ext uri="{FF2B5EF4-FFF2-40B4-BE49-F238E27FC236}">
                    <a16:creationId xmlns:a16="http://schemas.microsoft.com/office/drawing/2014/main" id="{7D3B4769-223E-2BC6-A68D-26384124BA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13610" y="1963223"/>
                <a:ext cx="202988" cy="213295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1">
                    <a:solidFill>
                      <a:schemeClr val="dk2"/>
                    </a:solidFill>
                    <a:latin typeface="Montserrat" panose="00000500000000000000" pitchFamily="2" charset="0"/>
                    <a:ea typeface="Varela Round"/>
                    <a:cs typeface="Varela Round"/>
                    <a:sym typeface="Varela Round"/>
                  </a:rPr>
                  <a:t>5</a:t>
                </a:r>
                <a:endParaRPr sz="1400" b="1">
                  <a:solidFill>
                    <a:schemeClr val="dk2"/>
                  </a:solidFill>
                  <a:latin typeface="Montserrat" panose="00000500000000000000" pitchFamily="2" charset="0"/>
                  <a:ea typeface="Varela Round"/>
                  <a:cs typeface="Varela Round"/>
                  <a:sym typeface="Varela Round"/>
                </a:endParaRPr>
              </a:p>
            </p:txBody>
          </p:sp>
        </p:grpSp>
        <p:grpSp>
          <p:nvGrpSpPr>
            <p:cNvPr id="38" name="Google Shape;508;p40">
              <a:extLst>
                <a:ext uri="{FF2B5EF4-FFF2-40B4-BE49-F238E27FC236}">
                  <a16:creationId xmlns:a16="http://schemas.microsoft.com/office/drawing/2014/main" id="{6397F9CF-7099-1BE6-C7C9-E0AE5856212C}"/>
                </a:ext>
              </a:extLst>
            </p:cNvPr>
            <p:cNvGrpSpPr/>
            <p:nvPr/>
          </p:nvGrpSpPr>
          <p:grpSpPr>
            <a:xfrm>
              <a:off x="7457724" y="3866714"/>
              <a:ext cx="411480" cy="436981"/>
              <a:chOff x="7103161" y="3750081"/>
              <a:chExt cx="411480" cy="436981"/>
            </a:xfrm>
          </p:grpSpPr>
          <p:sp>
            <p:nvSpPr>
              <p:cNvPr id="51" name="Google Shape;509;p40">
                <a:extLst>
                  <a:ext uri="{FF2B5EF4-FFF2-40B4-BE49-F238E27FC236}">
                    <a16:creationId xmlns:a16="http://schemas.microsoft.com/office/drawing/2014/main" id="{3F068194-6812-E2ED-897D-8637C7FA07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>
                <a:off x="7103161" y="3750081"/>
                <a:ext cx="411480" cy="436981"/>
              </a:xfrm>
              <a:prstGeom prst="teardrop">
                <a:avLst>
                  <a:gd name="adj" fmla="val 10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rela Round"/>
                  <a:ea typeface="Varela Round"/>
                  <a:cs typeface="Varela Round"/>
                  <a:sym typeface="Varela Round"/>
                </a:endParaRPr>
              </a:p>
            </p:txBody>
          </p:sp>
          <p:sp>
            <p:nvSpPr>
              <p:cNvPr id="64" name="Google Shape;510;p40">
                <a:extLst>
                  <a:ext uri="{FF2B5EF4-FFF2-40B4-BE49-F238E27FC236}">
                    <a16:creationId xmlns:a16="http://schemas.microsoft.com/office/drawing/2014/main" id="{8A051FC1-3BBC-268F-4CBE-C0D1AC1F635E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215948" y="3855813"/>
                <a:ext cx="205740" cy="213295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1">
                    <a:solidFill>
                      <a:schemeClr val="dk2"/>
                    </a:solidFill>
                    <a:latin typeface="Montserrat" panose="00000500000000000000" pitchFamily="2" charset="0"/>
                    <a:ea typeface="Varela Round"/>
                    <a:cs typeface="Varela Round"/>
                    <a:sym typeface="Varela Round"/>
                  </a:rPr>
                  <a:t>6</a:t>
                </a:r>
                <a:endParaRPr sz="1400" b="1">
                  <a:solidFill>
                    <a:schemeClr val="dk2"/>
                  </a:solidFill>
                  <a:latin typeface="Montserrat" panose="00000500000000000000" pitchFamily="2" charset="0"/>
                  <a:ea typeface="Varela Round"/>
                  <a:cs typeface="Varela Round"/>
                  <a:sym typeface="Varela Round"/>
                </a:endParaRPr>
              </a:p>
            </p:txBody>
          </p:sp>
        </p:grpSp>
        <p:grpSp>
          <p:nvGrpSpPr>
            <p:cNvPr id="39" name="Google Shape;511;p40">
              <a:extLst>
                <a:ext uri="{FF2B5EF4-FFF2-40B4-BE49-F238E27FC236}">
                  <a16:creationId xmlns:a16="http://schemas.microsoft.com/office/drawing/2014/main" id="{97758192-E1B0-D8B2-8607-FACD70A3B709}"/>
                </a:ext>
              </a:extLst>
            </p:cNvPr>
            <p:cNvGrpSpPr/>
            <p:nvPr/>
          </p:nvGrpSpPr>
          <p:grpSpPr>
            <a:xfrm>
              <a:off x="5347467" y="3866714"/>
              <a:ext cx="411480" cy="436981"/>
              <a:chOff x="4992904" y="3750081"/>
              <a:chExt cx="411480" cy="436981"/>
            </a:xfrm>
          </p:grpSpPr>
          <p:sp>
            <p:nvSpPr>
              <p:cNvPr id="49" name="Google Shape;512;p40">
                <a:extLst>
                  <a:ext uri="{FF2B5EF4-FFF2-40B4-BE49-F238E27FC236}">
                    <a16:creationId xmlns:a16="http://schemas.microsoft.com/office/drawing/2014/main" id="{7306082A-AE89-FBFA-51B0-95537FC0B09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>
                <a:off x="4992904" y="3750081"/>
                <a:ext cx="411480" cy="436981"/>
              </a:xfrm>
              <a:prstGeom prst="teardrop">
                <a:avLst>
                  <a:gd name="adj" fmla="val 10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rela Round"/>
                  <a:ea typeface="Varela Round"/>
                  <a:cs typeface="Varela Round"/>
                  <a:sym typeface="Varela Round"/>
                </a:endParaRPr>
              </a:p>
            </p:txBody>
          </p:sp>
          <p:sp>
            <p:nvSpPr>
              <p:cNvPr id="65" name="Google Shape;513;p40">
                <a:extLst>
                  <a:ext uri="{FF2B5EF4-FFF2-40B4-BE49-F238E27FC236}">
                    <a16:creationId xmlns:a16="http://schemas.microsoft.com/office/drawing/2014/main" id="{FC212C5B-BA31-2944-C17B-73B4D05A82B9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096004" y="3855813"/>
                <a:ext cx="205740" cy="213295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1">
                    <a:solidFill>
                      <a:schemeClr val="dk2"/>
                    </a:solidFill>
                    <a:latin typeface="Montserrat" panose="00000500000000000000" pitchFamily="2" charset="0"/>
                    <a:ea typeface="Varela Round"/>
                    <a:cs typeface="Varela Round"/>
                    <a:sym typeface="Varela Round"/>
                  </a:rPr>
                  <a:t>4</a:t>
                </a:r>
                <a:endParaRPr sz="1400" b="1">
                  <a:solidFill>
                    <a:schemeClr val="dk2"/>
                  </a:solidFill>
                  <a:latin typeface="Montserrat" panose="00000500000000000000" pitchFamily="2" charset="0"/>
                  <a:ea typeface="Varela Round"/>
                  <a:cs typeface="Varela Round"/>
                  <a:sym typeface="Varela Round"/>
                </a:endParaRPr>
              </a:p>
            </p:txBody>
          </p:sp>
        </p:grpSp>
        <p:grpSp>
          <p:nvGrpSpPr>
            <p:cNvPr id="40" name="Google Shape;514;p40">
              <a:extLst>
                <a:ext uri="{FF2B5EF4-FFF2-40B4-BE49-F238E27FC236}">
                  <a16:creationId xmlns:a16="http://schemas.microsoft.com/office/drawing/2014/main" id="{79AD6E24-9A24-12B3-DD1C-74D160F66B21}"/>
                </a:ext>
              </a:extLst>
            </p:cNvPr>
            <p:cNvGrpSpPr/>
            <p:nvPr/>
          </p:nvGrpSpPr>
          <p:grpSpPr>
            <a:xfrm>
              <a:off x="3272184" y="3866714"/>
              <a:ext cx="411480" cy="436981"/>
              <a:chOff x="2917621" y="3750081"/>
              <a:chExt cx="411480" cy="436981"/>
            </a:xfrm>
          </p:grpSpPr>
          <p:sp>
            <p:nvSpPr>
              <p:cNvPr id="47" name="Google Shape;515;p40">
                <a:extLst>
                  <a:ext uri="{FF2B5EF4-FFF2-40B4-BE49-F238E27FC236}">
                    <a16:creationId xmlns:a16="http://schemas.microsoft.com/office/drawing/2014/main" id="{F94FBCB8-7FCA-24F0-F43F-AE21752ACCB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>
                <a:off x="2917621" y="3750081"/>
                <a:ext cx="411480" cy="436981"/>
              </a:xfrm>
              <a:prstGeom prst="teardrop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rela Round"/>
                  <a:ea typeface="Varela Round"/>
                  <a:cs typeface="Varela Round"/>
                  <a:sym typeface="Varela Round"/>
                </a:endParaRPr>
              </a:p>
            </p:txBody>
          </p:sp>
          <p:sp>
            <p:nvSpPr>
              <p:cNvPr id="66" name="Google Shape;516;p40">
                <a:extLst>
                  <a:ext uri="{FF2B5EF4-FFF2-40B4-BE49-F238E27FC236}">
                    <a16:creationId xmlns:a16="http://schemas.microsoft.com/office/drawing/2014/main" id="{44247B2B-59F7-2BB3-B6A0-A0E63A7013A8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021143" y="3855813"/>
                <a:ext cx="205740" cy="213295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1">
                    <a:solidFill>
                      <a:schemeClr val="dk2"/>
                    </a:solidFill>
                    <a:latin typeface="Montserrat" panose="00000500000000000000" pitchFamily="2" charset="0"/>
                    <a:ea typeface="Varela Round"/>
                    <a:cs typeface="Varela Round"/>
                    <a:sym typeface="Varela Round"/>
                  </a:rPr>
                  <a:t>2</a:t>
                </a:r>
                <a:endParaRPr sz="1400" b="1">
                  <a:solidFill>
                    <a:schemeClr val="dk2"/>
                  </a:solidFill>
                  <a:latin typeface="Montserrat" panose="00000500000000000000" pitchFamily="2" charset="0"/>
                  <a:ea typeface="Varela Round"/>
                  <a:cs typeface="Varela Round"/>
                  <a:sym typeface="Varela Round"/>
                </a:endParaRPr>
              </a:p>
            </p:txBody>
          </p:sp>
        </p:grpSp>
        <p:sp>
          <p:nvSpPr>
            <p:cNvPr id="41" name="Google Shape;517;p40">
              <a:extLst>
                <a:ext uri="{FF2B5EF4-FFF2-40B4-BE49-F238E27FC236}">
                  <a16:creationId xmlns:a16="http://schemas.microsoft.com/office/drawing/2014/main" id="{8CB461DA-5074-ED3C-05D7-5EBF4FCE363B}"/>
                </a:ext>
              </a:extLst>
            </p:cNvPr>
            <p:cNvSpPr txBox="1"/>
            <p:nvPr/>
          </p:nvSpPr>
          <p:spPr>
            <a:xfrm>
              <a:off x="1758970" y="1397329"/>
              <a:ext cx="12864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2"/>
                  </a:solidFill>
                  <a:latin typeface="Montserrat" panose="00000500000000000000" pitchFamily="2" charset="0"/>
                  <a:ea typeface="Varela Round"/>
                  <a:cs typeface="Varela Round"/>
                  <a:sym typeface="Varela Round"/>
                </a:rPr>
                <a:t>Determine project management strategy</a:t>
              </a:r>
              <a:endParaRPr sz="1400">
                <a:solidFill>
                  <a:schemeClr val="dk2"/>
                </a:solidFill>
                <a:latin typeface="Montserrat" panose="00000500000000000000" pitchFamily="2" charset="0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42" name="Google Shape;518;p40">
              <a:extLst>
                <a:ext uri="{FF2B5EF4-FFF2-40B4-BE49-F238E27FC236}">
                  <a16:creationId xmlns:a16="http://schemas.microsoft.com/office/drawing/2014/main" id="{6D45BA4B-8945-E773-20AC-DACC51B2F591}"/>
                </a:ext>
              </a:extLst>
            </p:cNvPr>
            <p:cNvSpPr txBox="1"/>
            <p:nvPr/>
          </p:nvSpPr>
          <p:spPr>
            <a:xfrm>
              <a:off x="3580890" y="1397329"/>
              <a:ext cx="1953882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2"/>
                  </a:solidFill>
                  <a:latin typeface="Montserrat" panose="00000500000000000000" pitchFamily="2" charset="0"/>
                  <a:ea typeface="Varela Round"/>
                  <a:cs typeface="Varela Round"/>
                  <a:sym typeface="Varela Round"/>
                </a:rPr>
                <a:t>Identify IBM </a:t>
              </a:r>
              <a:r>
                <a:rPr lang="en-US" sz="1400">
                  <a:solidFill>
                    <a:schemeClr val="dk2"/>
                  </a:solidFill>
                  <a:latin typeface="Montserrat" panose="00000500000000000000" pitchFamily="2" charset="0"/>
                  <a:ea typeface="Varela Round"/>
                  <a:cs typeface="Varela Round"/>
                  <a:sym typeface="Varela Round"/>
                </a:rPr>
                <a:t>i centric testing environments including external dependencies</a:t>
              </a:r>
              <a:endParaRPr sz="1400">
                <a:solidFill>
                  <a:schemeClr val="dk2"/>
                </a:solidFill>
                <a:latin typeface="Montserrat" panose="00000500000000000000" pitchFamily="2" charset="0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43" name="Google Shape;519;p40">
              <a:extLst>
                <a:ext uri="{FF2B5EF4-FFF2-40B4-BE49-F238E27FC236}">
                  <a16:creationId xmlns:a16="http://schemas.microsoft.com/office/drawing/2014/main" id="{03E36186-9773-1EC6-5865-7E3CCFFB0E96}"/>
                </a:ext>
              </a:extLst>
            </p:cNvPr>
            <p:cNvSpPr txBox="1"/>
            <p:nvPr/>
          </p:nvSpPr>
          <p:spPr>
            <a:xfrm>
              <a:off x="5790573" y="1397329"/>
              <a:ext cx="12864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2"/>
                  </a:solidFill>
                  <a:latin typeface="Montserrat" panose="00000500000000000000" pitchFamily="2" charset="0"/>
                  <a:ea typeface="Varela Round"/>
                  <a:cs typeface="Varela Round"/>
                  <a:sym typeface="Varela Round"/>
                </a:rPr>
                <a:t>Implement new automation tools </a:t>
              </a:r>
              <a:endParaRPr sz="1400">
                <a:solidFill>
                  <a:schemeClr val="dk2"/>
                </a:solidFill>
                <a:latin typeface="Montserrat" panose="00000500000000000000" pitchFamily="2" charset="0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44" name="Google Shape;520;p40">
              <a:extLst>
                <a:ext uri="{FF2B5EF4-FFF2-40B4-BE49-F238E27FC236}">
                  <a16:creationId xmlns:a16="http://schemas.microsoft.com/office/drawing/2014/main" id="{3AF63C3C-9488-8291-2316-8801664920CF}"/>
                </a:ext>
              </a:extLst>
            </p:cNvPr>
            <p:cNvSpPr txBox="1"/>
            <p:nvPr/>
          </p:nvSpPr>
          <p:spPr>
            <a:xfrm>
              <a:off x="2706106" y="4328200"/>
              <a:ext cx="1571816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2"/>
                  </a:solidFill>
                  <a:latin typeface="Montserrat" panose="00000500000000000000" pitchFamily="2" charset="0"/>
                  <a:ea typeface="Varela Round"/>
                  <a:cs typeface="Varela Round"/>
                  <a:sym typeface="Varela Round"/>
                </a:rPr>
                <a:t>Evaluate existing tools against new strategy</a:t>
              </a:r>
              <a:endParaRPr sz="1400">
                <a:solidFill>
                  <a:schemeClr val="dk2"/>
                </a:solidFill>
                <a:latin typeface="Montserrat" panose="00000500000000000000" pitchFamily="2" charset="0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45" name="Google Shape;521;p40">
              <a:extLst>
                <a:ext uri="{FF2B5EF4-FFF2-40B4-BE49-F238E27FC236}">
                  <a16:creationId xmlns:a16="http://schemas.microsoft.com/office/drawing/2014/main" id="{F85B8B07-59F9-E971-33CC-1E386504CDF4}"/>
                </a:ext>
              </a:extLst>
            </p:cNvPr>
            <p:cNvSpPr txBox="1"/>
            <p:nvPr/>
          </p:nvSpPr>
          <p:spPr>
            <a:xfrm>
              <a:off x="4772062" y="4314786"/>
              <a:ext cx="1600616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2"/>
                  </a:solidFill>
                  <a:latin typeface="Montserrat" panose="00000500000000000000" pitchFamily="2" charset="0"/>
                  <a:ea typeface="Varela Round"/>
                  <a:cs typeface="Varela Round"/>
                  <a:sym typeface="Varela Round"/>
                </a:rPr>
                <a:t>Identify links to existing automation tools </a:t>
              </a:r>
              <a:endParaRPr sz="1400">
                <a:solidFill>
                  <a:schemeClr val="dk2"/>
                </a:solidFill>
                <a:latin typeface="Montserrat" panose="00000500000000000000" pitchFamily="2" charset="0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46" name="Google Shape;522;p40">
              <a:extLst>
                <a:ext uri="{FF2B5EF4-FFF2-40B4-BE49-F238E27FC236}">
                  <a16:creationId xmlns:a16="http://schemas.microsoft.com/office/drawing/2014/main" id="{7D2F89D2-F972-1CF3-76EC-E40A99B095FC}"/>
                </a:ext>
              </a:extLst>
            </p:cNvPr>
            <p:cNvSpPr txBox="1"/>
            <p:nvPr/>
          </p:nvSpPr>
          <p:spPr>
            <a:xfrm>
              <a:off x="6958288" y="4314786"/>
              <a:ext cx="1466608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2"/>
                  </a:solidFill>
                  <a:latin typeface="Montserrat" panose="00000500000000000000" pitchFamily="2" charset="0"/>
                  <a:ea typeface="Varela Round"/>
                  <a:cs typeface="Varela Round"/>
                  <a:sym typeface="Varela Round"/>
                </a:rPr>
                <a:t>Evaluate and adjust new processes</a:t>
              </a:r>
              <a:endParaRPr sz="1400">
                <a:solidFill>
                  <a:schemeClr val="dk2"/>
                </a:solidFill>
                <a:latin typeface="Montserrat" panose="00000500000000000000" pitchFamily="2" charset="0"/>
                <a:ea typeface="Varela Round"/>
                <a:cs typeface="Varela Round"/>
                <a:sym typeface="Varela Round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C7625BF8-FDAA-12E6-06AC-63F0A8E832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/>
          <a:stretch/>
        </p:blipFill>
        <p:spPr>
          <a:xfrm>
            <a:off x="-69011" y="2832274"/>
            <a:ext cx="12296566" cy="179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46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E309E-AD45-697A-F970-E5B598AF4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Montserrat" panose="00000500000000000000" pitchFamily="2" charset="0"/>
              </a:rPr>
              <a:t>MDChange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BA62A75F-7930-1BF9-70E4-3198CF426D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770" y="1924925"/>
            <a:ext cx="11564460" cy="682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207B8A-D0C4-9281-5189-6945D90A54BA}"/>
              </a:ext>
            </a:extLst>
          </p:cNvPr>
          <p:cNvSpPr txBox="1"/>
          <p:nvPr/>
        </p:nvSpPr>
        <p:spPr>
          <a:xfrm>
            <a:off x="468105" y="3149649"/>
            <a:ext cx="3112828" cy="2174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Montserrat" panose="00000500000000000000" pitchFamily="2" charset="0"/>
              </a:rPr>
              <a:t>MDWorkflow</a:t>
            </a:r>
            <a:r>
              <a:rPr lang="en-US" b="1">
                <a:latin typeface="Montserrat" panose="00000500000000000000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600">
                <a:latin typeface="Montserrat" panose="00000500000000000000" pitchFamily="2" charset="0"/>
              </a:rPr>
              <a:t>Project Integration</a:t>
            </a:r>
          </a:p>
          <a:p>
            <a:pPr>
              <a:lnSpc>
                <a:spcPct val="150000"/>
              </a:lnSpc>
            </a:pPr>
            <a:r>
              <a:rPr lang="en-US" sz="1600">
                <a:latin typeface="Montserrat" panose="00000500000000000000" pitchFamily="2" charset="0"/>
              </a:rPr>
              <a:t>Bi-directional status &amp; state updates</a:t>
            </a:r>
          </a:p>
          <a:p>
            <a:pPr>
              <a:lnSpc>
                <a:spcPct val="150000"/>
              </a:lnSpc>
            </a:pPr>
            <a:r>
              <a:rPr lang="en-US" sz="1600">
                <a:latin typeface="Montserrat" panose="00000500000000000000" pitchFamily="2" charset="0"/>
              </a:rPr>
              <a:t>Agile development support</a:t>
            </a:r>
          </a:p>
          <a:p>
            <a:pPr>
              <a:lnSpc>
                <a:spcPct val="150000"/>
              </a:lnSpc>
            </a:pPr>
            <a:r>
              <a:rPr lang="en-US" sz="1600">
                <a:latin typeface="Montserrat" panose="00000500000000000000" pitchFamily="2" charset="0"/>
              </a:rPr>
              <a:t>CI/CD support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0C3ED8-A068-2E37-AD41-DE11F2FB58CE}"/>
              </a:ext>
            </a:extLst>
          </p:cNvPr>
          <p:cNvSpPr txBox="1"/>
          <p:nvPr/>
        </p:nvSpPr>
        <p:spPr>
          <a:xfrm>
            <a:off x="4434207" y="3149649"/>
            <a:ext cx="311282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70C0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MDCMS </a:t>
            </a:r>
          </a:p>
          <a:p>
            <a:pPr>
              <a:lnSpc>
                <a:spcPct val="150000"/>
              </a:lnSpc>
            </a:pPr>
            <a:r>
              <a:rPr lang="en-US" sz="1600" b="0">
                <a:solidFill>
                  <a:schemeClr val="tx1"/>
                </a:solidFill>
              </a:rPr>
              <a:t>Facilitate controlled change </a:t>
            </a:r>
          </a:p>
          <a:p>
            <a:endParaRPr lang="en-US"/>
          </a:p>
          <a:p>
            <a:r>
              <a:rPr lang="en-US"/>
              <a:t>MDOpen</a:t>
            </a:r>
          </a:p>
          <a:p>
            <a:pPr>
              <a:lnSpc>
                <a:spcPct val="150000"/>
              </a:lnSpc>
            </a:pPr>
            <a:r>
              <a:rPr lang="en-US" sz="1600" b="0">
                <a:solidFill>
                  <a:schemeClr val="tx1"/>
                </a:solidFill>
              </a:rPr>
              <a:t>Your choice of IDEs </a:t>
            </a:r>
          </a:p>
          <a:p>
            <a:r>
              <a:rPr lang="en-US"/>
              <a:t> </a:t>
            </a:r>
          </a:p>
          <a:p>
            <a:r>
              <a:rPr lang="en-US"/>
              <a:t>MDXREF </a:t>
            </a:r>
          </a:p>
          <a:p>
            <a:pPr>
              <a:lnSpc>
                <a:spcPct val="150000"/>
              </a:lnSpc>
            </a:pPr>
            <a:r>
              <a:rPr lang="en-US" sz="1600" b="0">
                <a:solidFill>
                  <a:schemeClr val="tx1"/>
                </a:solidFill>
              </a:rPr>
              <a:t>Impact analysis </a:t>
            </a:r>
          </a:p>
          <a:p>
            <a:pPr>
              <a:lnSpc>
                <a:spcPct val="150000"/>
              </a:lnSpc>
            </a:pPr>
            <a:r>
              <a:rPr lang="en-US" sz="1600" b="0">
                <a:solidFill>
                  <a:schemeClr val="tx1"/>
                </a:solidFill>
              </a:rPr>
              <a:t>Dependency checking </a:t>
            </a:r>
          </a:p>
          <a:p>
            <a:pPr>
              <a:lnSpc>
                <a:spcPct val="150000"/>
              </a:lnSpc>
            </a:pPr>
            <a:r>
              <a:rPr lang="en-US" sz="1600" b="0">
                <a:solidFill>
                  <a:schemeClr val="tx1"/>
                </a:solidFill>
              </a:rPr>
              <a:t>Field Level analysis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6F8486-42A0-2058-F5E5-5DF7D2425D2E}"/>
              </a:ext>
            </a:extLst>
          </p:cNvPr>
          <p:cNvSpPr txBox="1"/>
          <p:nvPr/>
        </p:nvSpPr>
        <p:spPr>
          <a:xfrm>
            <a:off x="8400309" y="3149649"/>
            <a:ext cx="37674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Montserrat" panose="00000500000000000000" pitchFamily="2" charset="0"/>
              </a:rPr>
              <a:t>MDTransform </a:t>
            </a:r>
          </a:p>
          <a:p>
            <a:pPr>
              <a:lnSpc>
                <a:spcPct val="150000"/>
              </a:lnSpc>
            </a:pPr>
            <a:r>
              <a:rPr lang="en-US" sz="1600">
                <a:latin typeface="Montserrat" panose="00000500000000000000" pitchFamily="2" charset="0"/>
              </a:rPr>
              <a:t>Data transformation with SQL</a:t>
            </a:r>
          </a:p>
          <a:p>
            <a:pPr>
              <a:lnSpc>
                <a:spcPct val="150000"/>
              </a:lnSpc>
            </a:pPr>
            <a:r>
              <a:rPr lang="en-US" sz="1600">
                <a:latin typeface="Montserrat" panose="00000500000000000000" pitchFamily="2" charset="0"/>
              </a:rPr>
              <a:t>Eliminate conversion &amp; plug programs</a:t>
            </a:r>
          </a:p>
          <a:p>
            <a:pPr>
              <a:lnSpc>
                <a:spcPct val="150000"/>
              </a:lnSpc>
            </a:pPr>
            <a:r>
              <a:rPr lang="en-US" sz="1600">
                <a:latin typeface="Montserrat" panose="00000500000000000000" pitchFamily="2" charset="0"/>
              </a:rPr>
              <a:t>Refresh test data</a:t>
            </a:r>
          </a:p>
          <a:p>
            <a:r>
              <a:rPr lang="en-US" sz="1600">
                <a:latin typeface="Montserrat" panose="00000500000000000000" pitchFamily="2" charset="0"/>
              </a:rPr>
              <a:t> </a:t>
            </a:r>
          </a:p>
          <a:p>
            <a:r>
              <a:rPr lang="en-US" b="1">
                <a:solidFill>
                  <a:srgbClr val="0070C0"/>
                </a:solidFill>
                <a:latin typeface="Montserrat" panose="00000500000000000000" pitchFamily="2" charset="0"/>
              </a:rPr>
              <a:t>MDRapid</a:t>
            </a:r>
          </a:p>
          <a:p>
            <a:pPr>
              <a:lnSpc>
                <a:spcPct val="150000"/>
              </a:lnSpc>
            </a:pPr>
            <a:r>
              <a:rPr lang="en-US" sz="1600">
                <a:latin typeface="Montserrat" panose="00000500000000000000" pitchFamily="2" charset="0"/>
              </a:rPr>
              <a:t>Lightening fast data file updates</a:t>
            </a:r>
          </a:p>
          <a:p>
            <a:endParaRPr lang="en-US" sz="1600">
              <a:latin typeface="Montserrat" panose="00000500000000000000" pitchFamily="2" charset="0"/>
            </a:endParaRPr>
          </a:p>
          <a:p>
            <a:endParaRPr lang="en-US" sz="1600">
              <a:latin typeface="Montserrat" panose="00000500000000000000" pitchFamily="2" charset="0"/>
            </a:endParaRPr>
          </a:p>
          <a:p>
            <a:endParaRPr lang="en-US" sz="160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371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B617B-DE7F-E3F9-6E06-D6ABF5BB1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Montserrat" panose="00000500000000000000" pitchFamily="2" charset="0"/>
              </a:rPr>
              <a:t>Today’s Speakers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EE4EA62-4F07-BEA3-F9EE-0B340C3C6F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9221565"/>
              </p:ext>
            </p:extLst>
          </p:nvPr>
        </p:nvGraphicFramePr>
        <p:xfrm>
          <a:off x="251012" y="1783976"/>
          <a:ext cx="11940988" cy="4392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116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827F76-23BB-778B-EEB0-84C8FC0DC356}"/>
              </a:ext>
            </a:extLst>
          </p:cNvPr>
          <p:cNvSpPr txBox="1"/>
          <p:nvPr/>
        </p:nvSpPr>
        <p:spPr>
          <a:xfrm>
            <a:off x="830725" y="3075057"/>
            <a:ext cx="3750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Montserrat" panose="00000500000000000000" pitchFamily="50" charset="0"/>
              </a:rPr>
              <a:t>Choose Your IDE</a:t>
            </a:r>
          </a:p>
        </p:txBody>
      </p:sp>
    </p:spTree>
    <p:extLst>
      <p:ext uri="{BB962C8B-B14F-4D97-AF65-F5344CB8AC3E}">
        <p14:creationId xmlns:p14="http://schemas.microsoft.com/office/powerpoint/2010/main" val="1331156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DDFE-B39C-30D8-8C28-391B091D2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>
                <a:latin typeface="Montserrat" panose="00000500000000000000" pitchFamily="2" charset="0"/>
              </a:rPr>
              <a:t>RDi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9F881-D09F-28DF-1C38-E12BA6C49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568" y="1361194"/>
            <a:ext cx="9012865" cy="5496805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77597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DDFE-B39C-30D8-8C28-391B091D2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>
                <a:latin typeface="Montserrat" panose="00000500000000000000" pitchFamily="2" charset="0"/>
              </a:rPr>
              <a:t>Green Screen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FB605-4DE0-13A5-2D0B-D21841C96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69" y="1350336"/>
            <a:ext cx="8812263" cy="5507664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68516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DDFE-B39C-30D8-8C28-391B091D2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>
                <a:latin typeface="Montserrat" panose="00000500000000000000" pitchFamily="2" charset="0"/>
              </a:rPr>
              <a:t>VS Code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E8050C9-DB5B-A73D-8B5A-FDF19D8B2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35" y="1367400"/>
            <a:ext cx="9491330" cy="5528700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99980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E309E-AD45-697A-F970-E5B598AF4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Montserrat" panose="00000500000000000000" pitchFamily="2" charset="0"/>
              </a:rPr>
              <a:t>MDChange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BA62A75F-7930-1BF9-70E4-3198CF426D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770" y="1924925"/>
            <a:ext cx="11564460" cy="682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207B8A-D0C4-9281-5189-6945D90A54BA}"/>
              </a:ext>
            </a:extLst>
          </p:cNvPr>
          <p:cNvSpPr txBox="1"/>
          <p:nvPr/>
        </p:nvSpPr>
        <p:spPr>
          <a:xfrm>
            <a:off x="468105" y="3149649"/>
            <a:ext cx="3112828" cy="2174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Montserrat" panose="00000500000000000000" pitchFamily="2" charset="0"/>
              </a:rPr>
              <a:t>MDWorkflow</a:t>
            </a:r>
            <a:r>
              <a:rPr lang="en-US" b="1">
                <a:latin typeface="Montserrat" panose="00000500000000000000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600">
                <a:latin typeface="Montserrat" panose="00000500000000000000" pitchFamily="2" charset="0"/>
              </a:rPr>
              <a:t>Project Integration</a:t>
            </a:r>
          </a:p>
          <a:p>
            <a:pPr>
              <a:lnSpc>
                <a:spcPct val="150000"/>
              </a:lnSpc>
            </a:pPr>
            <a:r>
              <a:rPr lang="en-US" sz="1600">
                <a:latin typeface="Montserrat" panose="00000500000000000000" pitchFamily="2" charset="0"/>
              </a:rPr>
              <a:t>Bi-directional status &amp; state updates</a:t>
            </a:r>
          </a:p>
          <a:p>
            <a:pPr>
              <a:lnSpc>
                <a:spcPct val="150000"/>
              </a:lnSpc>
            </a:pPr>
            <a:r>
              <a:rPr lang="en-US" sz="1600">
                <a:latin typeface="Montserrat" panose="00000500000000000000" pitchFamily="2" charset="0"/>
              </a:rPr>
              <a:t>Agile development support</a:t>
            </a:r>
          </a:p>
          <a:p>
            <a:pPr>
              <a:lnSpc>
                <a:spcPct val="150000"/>
              </a:lnSpc>
            </a:pPr>
            <a:r>
              <a:rPr lang="en-US" sz="1600">
                <a:latin typeface="Montserrat" panose="00000500000000000000" pitchFamily="2" charset="0"/>
              </a:rPr>
              <a:t>CI/CD support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0C3ED8-A068-2E37-AD41-DE11F2FB58CE}"/>
              </a:ext>
            </a:extLst>
          </p:cNvPr>
          <p:cNvSpPr txBox="1"/>
          <p:nvPr/>
        </p:nvSpPr>
        <p:spPr>
          <a:xfrm>
            <a:off x="4434207" y="3149649"/>
            <a:ext cx="311282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70C0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MDCMS </a:t>
            </a:r>
          </a:p>
          <a:p>
            <a:pPr>
              <a:lnSpc>
                <a:spcPct val="150000"/>
              </a:lnSpc>
            </a:pPr>
            <a:r>
              <a:rPr lang="en-US" sz="1600" b="0">
                <a:solidFill>
                  <a:schemeClr val="tx1"/>
                </a:solidFill>
              </a:rPr>
              <a:t>Facilitate controlled change </a:t>
            </a:r>
          </a:p>
          <a:p>
            <a:endParaRPr lang="en-US"/>
          </a:p>
          <a:p>
            <a:r>
              <a:rPr lang="en-US"/>
              <a:t>MDOpen</a:t>
            </a:r>
          </a:p>
          <a:p>
            <a:pPr>
              <a:lnSpc>
                <a:spcPct val="150000"/>
              </a:lnSpc>
            </a:pPr>
            <a:r>
              <a:rPr lang="en-US" sz="1600" b="0">
                <a:solidFill>
                  <a:schemeClr val="tx1"/>
                </a:solidFill>
              </a:rPr>
              <a:t>Your choice of IDEs </a:t>
            </a:r>
          </a:p>
          <a:p>
            <a:r>
              <a:rPr lang="en-US"/>
              <a:t> </a:t>
            </a:r>
          </a:p>
          <a:p>
            <a:r>
              <a:rPr lang="en-US"/>
              <a:t>MDXREF </a:t>
            </a:r>
          </a:p>
          <a:p>
            <a:pPr>
              <a:lnSpc>
                <a:spcPct val="150000"/>
              </a:lnSpc>
            </a:pPr>
            <a:r>
              <a:rPr lang="en-US" sz="1600" b="0">
                <a:solidFill>
                  <a:schemeClr val="tx1"/>
                </a:solidFill>
              </a:rPr>
              <a:t>Impact analysis </a:t>
            </a:r>
          </a:p>
          <a:p>
            <a:pPr>
              <a:lnSpc>
                <a:spcPct val="150000"/>
              </a:lnSpc>
            </a:pPr>
            <a:r>
              <a:rPr lang="en-US" sz="1600" b="0">
                <a:solidFill>
                  <a:schemeClr val="tx1"/>
                </a:solidFill>
              </a:rPr>
              <a:t>Dependency checking </a:t>
            </a:r>
          </a:p>
          <a:p>
            <a:pPr>
              <a:lnSpc>
                <a:spcPct val="150000"/>
              </a:lnSpc>
            </a:pPr>
            <a:r>
              <a:rPr lang="en-US" sz="1600" b="0">
                <a:solidFill>
                  <a:schemeClr val="tx1"/>
                </a:solidFill>
              </a:rPr>
              <a:t>Field Level analysis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6F8486-42A0-2058-F5E5-5DF7D2425D2E}"/>
              </a:ext>
            </a:extLst>
          </p:cNvPr>
          <p:cNvSpPr txBox="1"/>
          <p:nvPr/>
        </p:nvSpPr>
        <p:spPr>
          <a:xfrm>
            <a:off x="8400309" y="3149649"/>
            <a:ext cx="37674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Montserrat" panose="00000500000000000000" pitchFamily="2" charset="0"/>
              </a:rPr>
              <a:t>MDTransform </a:t>
            </a:r>
          </a:p>
          <a:p>
            <a:pPr>
              <a:lnSpc>
                <a:spcPct val="150000"/>
              </a:lnSpc>
            </a:pPr>
            <a:r>
              <a:rPr lang="en-US" sz="1600">
                <a:latin typeface="Montserrat" panose="00000500000000000000" pitchFamily="2" charset="0"/>
              </a:rPr>
              <a:t>Data transformation with SQL</a:t>
            </a:r>
          </a:p>
          <a:p>
            <a:pPr>
              <a:lnSpc>
                <a:spcPct val="150000"/>
              </a:lnSpc>
            </a:pPr>
            <a:r>
              <a:rPr lang="en-US" sz="1600">
                <a:latin typeface="Montserrat" panose="00000500000000000000" pitchFamily="2" charset="0"/>
              </a:rPr>
              <a:t>Eliminate conversion &amp; plug programs</a:t>
            </a:r>
          </a:p>
          <a:p>
            <a:pPr>
              <a:lnSpc>
                <a:spcPct val="150000"/>
              </a:lnSpc>
            </a:pPr>
            <a:r>
              <a:rPr lang="en-US" sz="1600">
                <a:latin typeface="Montserrat" panose="00000500000000000000" pitchFamily="2" charset="0"/>
              </a:rPr>
              <a:t>Refresh test data</a:t>
            </a:r>
          </a:p>
          <a:p>
            <a:r>
              <a:rPr lang="en-US" sz="1600">
                <a:latin typeface="Montserrat" panose="00000500000000000000" pitchFamily="2" charset="0"/>
              </a:rPr>
              <a:t> </a:t>
            </a:r>
          </a:p>
          <a:p>
            <a:r>
              <a:rPr lang="en-US" b="1">
                <a:solidFill>
                  <a:srgbClr val="0070C0"/>
                </a:solidFill>
                <a:latin typeface="Montserrat" panose="00000500000000000000" pitchFamily="2" charset="0"/>
              </a:rPr>
              <a:t>MDRapid</a:t>
            </a:r>
          </a:p>
          <a:p>
            <a:pPr>
              <a:lnSpc>
                <a:spcPct val="150000"/>
              </a:lnSpc>
            </a:pPr>
            <a:r>
              <a:rPr lang="en-US" sz="1600">
                <a:latin typeface="Montserrat" panose="00000500000000000000" pitchFamily="2" charset="0"/>
              </a:rPr>
              <a:t>Lightening fast data file updates</a:t>
            </a:r>
          </a:p>
          <a:p>
            <a:endParaRPr lang="en-US" sz="1600">
              <a:latin typeface="Montserrat" panose="00000500000000000000" pitchFamily="2" charset="0"/>
            </a:endParaRPr>
          </a:p>
          <a:p>
            <a:endParaRPr lang="en-US" sz="1600">
              <a:latin typeface="Montserrat" panose="00000500000000000000" pitchFamily="2" charset="0"/>
            </a:endParaRPr>
          </a:p>
          <a:p>
            <a:endParaRPr lang="en-US" sz="160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928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827F76-23BB-778B-EEB0-84C8FC0DC356}"/>
              </a:ext>
            </a:extLst>
          </p:cNvPr>
          <p:cNvSpPr txBox="1"/>
          <p:nvPr/>
        </p:nvSpPr>
        <p:spPr>
          <a:xfrm>
            <a:off x="830725" y="3075057"/>
            <a:ext cx="3750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Montserrat" panose="00000500000000000000" pitchFamily="50" charset="0"/>
              </a:rPr>
              <a:t>The Power of REST APIs</a:t>
            </a:r>
          </a:p>
        </p:txBody>
      </p:sp>
    </p:spTree>
    <p:extLst>
      <p:ext uri="{BB962C8B-B14F-4D97-AF65-F5344CB8AC3E}">
        <p14:creationId xmlns:p14="http://schemas.microsoft.com/office/powerpoint/2010/main" val="1120666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07EEB-A756-2E7D-D641-631F80B86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66" y="737968"/>
            <a:ext cx="9598668" cy="538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58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434713A7-5622-BCF7-0C8A-EB12E34139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472" y="1352296"/>
            <a:ext cx="9576406" cy="4633976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EBDE2C57-82ED-C947-6C3D-AA30FB03781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Montserrat" panose="00000500000000000000" pitchFamily="2" charset="0"/>
              </a:rPr>
              <a:t>MDRest4i</a:t>
            </a:r>
          </a:p>
        </p:txBody>
      </p:sp>
    </p:spTree>
    <p:extLst>
      <p:ext uri="{BB962C8B-B14F-4D97-AF65-F5344CB8AC3E}">
        <p14:creationId xmlns:p14="http://schemas.microsoft.com/office/powerpoint/2010/main" val="3943714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9D78C-3D29-CC17-1568-2DE9925B6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V13 Enhancements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68E50-742D-12AB-652E-3FF48D7A1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Cleaner, easier to maintain, code.</a:t>
            </a:r>
          </a:p>
          <a:p>
            <a:r>
              <a:rPr lang="en-US"/>
              <a:t>Performance improvements.</a:t>
            </a:r>
          </a:p>
          <a:p>
            <a:r>
              <a:rPr lang="en-US"/>
              <a:t>Continued support for RPG</a:t>
            </a:r>
          </a:p>
          <a:p>
            <a:r>
              <a:rPr lang="en-US"/>
              <a:t>Added support for COBOL, CL, C/C++</a:t>
            </a:r>
          </a:p>
          <a:p>
            <a:r>
              <a:rPr lang="en-US"/>
              <a:t>The "SK Edition" </a:t>
            </a:r>
          </a:p>
          <a:p>
            <a:pPr lvl="1"/>
            <a:r>
              <a:rPr lang="en-US"/>
              <a:t>Taking advantage of Scott Klement's 20+ years of experience with APIs and Web Services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75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EBDE2C57-82ED-C947-6C3D-AA30FB03781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Montserrat" panose="00000500000000000000" pitchFamily="2" charset="0"/>
              </a:rPr>
              <a:t>MDRest4i V13 Sneak Peek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025D720-2C10-A8E8-096A-DCAE5BA45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208"/>
            <a:ext cx="12192000" cy="43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68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827F76-23BB-778B-EEB0-84C8FC0DC356}"/>
              </a:ext>
            </a:extLst>
          </p:cNvPr>
          <p:cNvSpPr txBox="1"/>
          <p:nvPr/>
        </p:nvSpPr>
        <p:spPr>
          <a:xfrm>
            <a:off x="830725" y="3075057"/>
            <a:ext cx="3750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Montserrat" panose="00000500000000000000" pitchFamily="50" charset="0"/>
              </a:rPr>
              <a:t>Modern IDEs</a:t>
            </a:r>
          </a:p>
        </p:txBody>
      </p:sp>
    </p:spTree>
    <p:extLst>
      <p:ext uri="{BB962C8B-B14F-4D97-AF65-F5344CB8AC3E}">
        <p14:creationId xmlns:p14="http://schemas.microsoft.com/office/powerpoint/2010/main" val="1193813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035DB5AD-298B-D646-B703-D95AF6332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313" cy="685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5887AB0-CC2C-3844-8073-4B56886F037F}"/>
              </a:ext>
            </a:extLst>
          </p:cNvPr>
          <p:cNvSpPr txBox="1"/>
          <p:nvPr/>
        </p:nvSpPr>
        <p:spPr>
          <a:xfrm>
            <a:off x="1828801" y="2644170"/>
            <a:ext cx="3813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Montserrat ExtraBold" pitchFamily="2" charset="77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90023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3DA83-A55C-6B3D-EFB4-0320FF24D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Montserrat" panose="00000500000000000000" pitchFamily="2" charset="0"/>
              </a:rPr>
              <a:t>Learn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589D8-6412-3661-C418-5CA8A858C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Montserrat" panose="00000500000000000000" pitchFamily="2" charset="0"/>
              </a:rPr>
              <a:t>Contact Us to Get Started</a:t>
            </a:r>
          </a:p>
          <a:p>
            <a:pPr lvl="1"/>
            <a:r>
              <a:rPr lang="en-US" sz="2800">
                <a:latin typeface="Montserrat" panose="00000500000000000000" pitchFamily="2" charset="0"/>
              </a:rPr>
              <a:t>Email </a:t>
            </a:r>
            <a:r>
              <a:rPr lang="en-US" sz="2800">
                <a:latin typeface="Montserrat" panose="00000500000000000000" pitchFamily="2" charset="0"/>
                <a:hlinkClick r:id="rId2"/>
              </a:rPr>
              <a:t>info@md-na.com</a:t>
            </a:r>
            <a:endParaRPr lang="en-US" sz="2800">
              <a:latin typeface="Montserrat" panose="00000500000000000000" pitchFamily="2" charset="0"/>
            </a:endParaRPr>
          </a:p>
          <a:p>
            <a:pPr lvl="1"/>
            <a:r>
              <a:rPr lang="en-US" sz="2800">
                <a:latin typeface="Montserrat" panose="00000500000000000000" pitchFamily="2" charset="0"/>
              </a:rPr>
              <a:t>On the web:</a:t>
            </a:r>
          </a:p>
          <a:p>
            <a:pPr marL="457200" lvl="1" indent="0">
              <a:buNone/>
            </a:pPr>
            <a:r>
              <a:rPr lang="en-US" sz="2800">
                <a:latin typeface="Montserrat" panose="00000500000000000000" pitchFamily="2" charset="0"/>
              </a:rPr>
              <a:t>	 </a:t>
            </a:r>
            <a:r>
              <a:rPr lang="en-US" sz="2800">
                <a:latin typeface="Montserrat" panose="00000500000000000000" pitchFamily="2" charset="0"/>
                <a:hlinkClick r:id="rId3"/>
              </a:rPr>
              <a:t>https://www.md-na.com/schedule-a-demo/</a:t>
            </a:r>
            <a:endParaRPr lang="en-US" sz="2800">
              <a:latin typeface="Montserrat" panose="00000500000000000000" pitchFamily="2" charset="0"/>
            </a:endParaRPr>
          </a:p>
          <a:p>
            <a:pPr marL="228600" lvl="1">
              <a:spcBef>
                <a:spcPts val="1000"/>
              </a:spcBef>
            </a:pPr>
            <a:r>
              <a:rPr lang="en-US" sz="3200">
                <a:latin typeface="Montserrat" panose="00000500000000000000" pitchFamily="2" charset="0"/>
              </a:rPr>
              <a:t>About Our Solutions</a:t>
            </a:r>
          </a:p>
          <a:p>
            <a:pPr lvl="1"/>
            <a:r>
              <a:rPr lang="en-US" sz="2800">
                <a:latin typeface="Montserrat" panose="00000500000000000000" pitchFamily="2" charset="0"/>
                <a:hlinkClick r:id="rId4"/>
              </a:rPr>
              <a:t>www.midrangedynamics.com</a:t>
            </a:r>
            <a:endParaRPr lang="en-US" sz="2800">
              <a:latin typeface="Montserrat" panose="00000500000000000000" pitchFamily="2" charset="0"/>
            </a:endParaRPr>
          </a:p>
          <a:p>
            <a:pPr lvl="1"/>
            <a:endParaRPr lang="en-US" sz="2800">
              <a:latin typeface="Montserrat" panose="00000500000000000000" pitchFamily="2" charset="0"/>
            </a:endParaRPr>
          </a:p>
          <a:p>
            <a:pPr marL="457200" lvl="1" indent="0">
              <a:buNone/>
            </a:pPr>
            <a:endParaRPr lang="en-US" sz="2800">
              <a:latin typeface="Montserrat" panose="00000500000000000000" pitchFamily="2" charset="0"/>
            </a:endParaRPr>
          </a:p>
          <a:p>
            <a:endParaRPr lang="en-US" sz="3200">
              <a:latin typeface="Montserrat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FBA2E-EB97-23A7-64A1-0324EFE355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209952"/>
            <a:ext cx="12192001" cy="164804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227AE6A0-D634-D7A2-D84A-B8AF0B7205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62" y="230188"/>
            <a:ext cx="3817145" cy="87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19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FCFD8-B645-01B3-F36D-1BE56481A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79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/>
              <a:t>Common Arguments Against a New 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50067-F2AF-C734-0987-4F05940CF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786" y="1638188"/>
            <a:ext cx="6172200" cy="4351338"/>
          </a:xfrm>
        </p:spPr>
        <p:txBody>
          <a:bodyPr>
            <a:normAutofit/>
          </a:bodyPr>
          <a:lstStyle/>
          <a:p>
            <a:r>
              <a:rPr lang="en-US" sz="2000"/>
              <a:t>Nobody else here uses it.</a:t>
            </a:r>
          </a:p>
          <a:p>
            <a:r>
              <a:rPr lang="en-US" sz="2000"/>
              <a:t>The boss won't pay for RDi</a:t>
            </a:r>
          </a:p>
          <a:p>
            <a:r>
              <a:rPr lang="en-US" sz="2000"/>
              <a:t>RDi is too slow, too clumsy, too buggy.</a:t>
            </a:r>
          </a:p>
          <a:p>
            <a:r>
              <a:rPr lang="en-US" sz="2000"/>
              <a:t>I'm very used to SEU, I can get things done faster.</a:t>
            </a:r>
          </a:p>
          <a:p>
            <a:endParaRPr lang="en-US" sz="2000"/>
          </a:p>
          <a:p>
            <a:r>
              <a:rPr lang="en-US" sz="2000" i="1">
                <a:solidFill>
                  <a:srgbClr val="FF0000"/>
                </a:solidFill>
              </a:rPr>
              <a:t>I get it!</a:t>
            </a:r>
            <a:r>
              <a:rPr lang="en-US" sz="2000"/>
              <a:t>  I've been using it for more than 30 years myself – I'm used to them just like you are, they are easy for me!</a:t>
            </a:r>
          </a:p>
          <a:p>
            <a:r>
              <a:rPr lang="en-US" sz="2000"/>
              <a:t>They aren't possible for the future, though.</a:t>
            </a:r>
          </a:p>
          <a:p>
            <a:endParaRPr lang="en-US" sz="2000"/>
          </a:p>
        </p:txBody>
      </p:sp>
      <p:pic>
        <p:nvPicPr>
          <p:cNvPr id="6" name="Picture 5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CFEB4513-8B32-02C4-66EE-C16BBE359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4" y="1638188"/>
            <a:ext cx="4558493" cy="39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81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FCFD8-B645-01B3-F36D-1BE56481A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998" y="251462"/>
            <a:ext cx="11018003" cy="1325563"/>
          </a:xfrm>
        </p:spPr>
        <p:txBody>
          <a:bodyPr>
            <a:normAutofit/>
          </a:bodyPr>
          <a:lstStyle/>
          <a:p>
            <a:r>
              <a:rPr lang="en-US" sz="3600"/>
              <a:t>Remember This:  SEU/PDM is N</a:t>
            </a:r>
            <a:r>
              <a:rPr lang="en-US" sz="3600" u="sng"/>
              <a:t>ot</a:t>
            </a:r>
            <a:r>
              <a:rPr lang="en-US" sz="3600"/>
              <a:t> an Option!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50067-F2AF-C734-0987-4F05940CF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7201" y="1577025"/>
            <a:ext cx="5257800" cy="4351338"/>
          </a:xfrm>
        </p:spPr>
        <p:txBody>
          <a:bodyPr>
            <a:normAutofit/>
          </a:bodyPr>
          <a:lstStyle/>
          <a:p>
            <a:r>
              <a:rPr lang="en-US" sz="2000"/>
              <a:t>No new RPG features have been added to SEU since </a:t>
            </a:r>
            <a:r>
              <a:rPr lang="en-US" sz="2000" u="sng">
                <a:solidFill>
                  <a:srgbClr val="FF0000"/>
                </a:solidFill>
              </a:rPr>
              <a:t>March 2008</a:t>
            </a:r>
          </a:p>
          <a:p>
            <a:r>
              <a:rPr lang="en-US" sz="2000" i="1"/>
              <a:t>That's 15 years!</a:t>
            </a:r>
          </a:p>
          <a:p>
            <a:r>
              <a:rPr lang="en-US" sz="2000"/>
              <a:t>Hiring/training new developers with green-screen tools is a no-go.</a:t>
            </a:r>
          </a:p>
          <a:p>
            <a:endParaRPr lang="en-US" sz="2000"/>
          </a:p>
          <a:p>
            <a:r>
              <a:rPr lang="en-US" sz="2000"/>
              <a:t>Are you really doing your company a favor by throwing away all new value added to the environment over the past 15 years?!?!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14636F-425D-04A3-9E62-8E93AEF2F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0" y="1577025"/>
            <a:ext cx="5818202" cy="349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89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4A104AB-7487-8057-A1AC-B2607AF26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26" y="3429000"/>
            <a:ext cx="4417194" cy="280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AFCFD8-B645-01B3-F36D-1BE56481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Greatness Of New 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50067-F2AF-C734-0987-4F05940CF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369" y="1690688"/>
            <a:ext cx="587702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000"/>
              <a:t>Support for new features (as discussed)</a:t>
            </a:r>
          </a:p>
          <a:p>
            <a:r>
              <a:rPr lang="en-US" sz="2000"/>
              <a:t>Color themes (Dark, Light, etc.)</a:t>
            </a:r>
          </a:p>
          <a:p>
            <a:r>
              <a:rPr lang="en-US" sz="2000"/>
              <a:t>Colorized Code – easier to read/understand</a:t>
            </a:r>
          </a:p>
          <a:p>
            <a:r>
              <a:rPr lang="en-US" sz="2000"/>
              <a:t>More space on screen</a:t>
            </a:r>
          </a:p>
          <a:p>
            <a:r>
              <a:rPr lang="en-US" sz="2000"/>
              <a:t>Ability to view multiple members in tabs or side-by-side</a:t>
            </a:r>
          </a:p>
          <a:p>
            <a:r>
              <a:rPr lang="en-US" sz="2000"/>
              <a:t>Outline view – easier to understand code</a:t>
            </a:r>
          </a:p>
          <a:p>
            <a:r>
              <a:rPr lang="en-US" sz="2000"/>
              <a:t>Support for multiple programming languages</a:t>
            </a:r>
          </a:p>
          <a:p>
            <a:r>
              <a:rPr lang="en-US" sz="2000"/>
              <a:t>All systems in the same place</a:t>
            </a:r>
          </a:p>
          <a:p>
            <a:r>
              <a:rPr lang="en-US" sz="2000"/>
              <a:t>Offline editing</a:t>
            </a:r>
          </a:p>
          <a:p>
            <a:r>
              <a:rPr lang="en-US" sz="2000"/>
              <a:t>Much more friendly to new developers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20DF573E-D7BC-C8FB-7D45-A102F9698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6" y="1196673"/>
            <a:ext cx="5043234" cy="24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49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D44D-190D-CA00-EC5B-55CF0BD22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Developer for i (RDi)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211C-D46E-BBC6-9DAC-6659A93BC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" y="1601788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/>
              <a:t>Pros</a:t>
            </a:r>
          </a:p>
          <a:p>
            <a:r>
              <a:rPr lang="en-US" sz="2000"/>
              <a:t>Based on Eclipse</a:t>
            </a:r>
          </a:p>
          <a:p>
            <a:r>
              <a:rPr lang="en-US" sz="2000"/>
              <a:t>Currently the most widely used (modern) IDE</a:t>
            </a:r>
          </a:p>
          <a:p>
            <a:r>
              <a:rPr lang="en-US" sz="2000"/>
              <a:t>Integration with all modern change management software</a:t>
            </a:r>
          </a:p>
          <a:p>
            <a:r>
              <a:rPr lang="en-US" sz="2000"/>
              <a:t>Edits source for most common languages</a:t>
            </a:r>
          </a:p>
          <a:p>
            <a:r>
              <a:rPr lang="en-US" sz="2000"/>
              <a:t>Supports both source files and IFS</a:t>
            </a:r>
          </a:p>
          <a:p>
            <a:r>
              <a:rPr lang="en-US" sz="2000"/>
              <a:t>An IBM product</a:t>
            </a:r>
          </a:p>
          <a:p>
            <a:r>
              <a:rPr lang="en-US" sz="2000"/>
              <a:t>IBM boasts studies showing a 20% productivity improvement</a:t>
            </a:r>
          </a:p>
          <a:p>
            <a:endParaRPr lang="en-US" sz="2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7E1669-F6FD-E33F-4059-3330B4C3DB0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10400" y="1601788"/>
            <a:ext cx="5181600" cy="4083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>
                <a:latin typeface="Montserrat" panose="00000500000000000000" pitchFamily="2" charset="0"/>
              </a:rPr>
              <a:t>Cons</a:t>
            </a:r>
          </a:p>
          <a:p>
            <a:r>
              <a:rPr lang="en-US" sz="2000">
                <a:latin typeface="Montserrat" panose="00000500000000000000" pitchFamily="2" charset="0"/>
              </a:rPr>
              <a:t>Licensing can be a headache</a:t>
            </a:r>
          </a:p>
          <a:p>
            <a:r>
              <a:rPr lang="en-US" sz="2000">
                <a:latin typeface="Montserrat" panose="00000500000000000000" pitchFamily="2" charset="0"/>
              </a:rPr>
              <a:t>Comparatively expensive</a:t>
            </a:r>
          </a:p>
          <a:p>
            <a:r>
              <a:rPr lang="en-US" sz="2000">
                <a:latin typeface="Montserrat" panose="00000500000000000000" pitchFamily="2" charset="0"/>
              </a:rPr>
              <a:t>Many people find it slow, clumsy and confusing.</a:t>
            </a:r>
          </a:p>
          <a:p>
            <a:r>
              <a:rPr lang="en-US" sz="2000">
                <a:latin typeface="Montserrat" panose="00000500000000000000" pitchFamily="2" charset="0"/>
              </a:rPr>
              <a:t>Bosses often refuse to pay for it (though, I feel that they are being silly.)</a:t>
            </a:r>
          </a:p>
          <a:p>
            <a:r>
              <a:rPr lang="en-US" sz="2000">
                <a:latin typeface="Montserrat" panose="00000500000000000000" pitchFamily="2" charset="0"/>
              </a:rPr>
              <a:t>Not what all younger people expect to use?</a:t>
            </a:r>
          </a:p>
        </p:txBody>
      </p:sp>
    </p:spTree>
    <p:extLst>
      <p:ext uri="{BB962C8B-B14F-4D97-AF65-F5344CB8AC3E}">
        <p14:creationId xmlns:p14="http://schemas.microsoft.com/office/powerpoint/2010/main" val="785014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D44D-190D-CA00-EC5B-55CF0BD2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2" y="365125"/>
            <a:ext cx="10808208" cy="1325563"/>
          </a:xfrm>
        </p:spPr>
        <p:txBody>
          <a:bodyPr>
            <a:normAutofit/>
          </a:bodyPr>
          <a:lstStyle/>
          <a:p>
            <a:r>
              <a:rPr lang="en-US" sz="4000"/>
              <a:t>Visual Studio Code (VS Code, Code for 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211C-D46E-BBC6-9DAC-6659A93BC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92" y="1690688"/>
            <a:ext cx="578205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u="sng"/>
              <a:t>Pros</a:t>
            </a:r>
          </a:p>
          <a:p>
            <a:r>
              <a:rPr lang="en-US" sz="2000"/>
              <a:t>100% free, open source</a:t>
            </a:r>
          </a:p>
          <a:p>
            <a:r>
              <a:rPr lang="en-US" sz="2000"/>
              <a:t>Cross-platform, works on Mac, Linux, Windows, etc.</a:t>
            </a:r>
          </a:p>
          <a:p>
            <a:r>
              <a:rPr lang="en-US" sz="2000"/>
              <a:t>The go-to IDE for most environments today (Java, Node.js/JavaScript, Python, and mode)</a:t>
            </a:r>
          </a:p>
          <a:p>
            <a:r>
              <a:rPr lang="en-US" sz="2000"/>
              <a:t>Rich library of plugins that all work together.</a:t>
            </a:r>
          </a:p>
          <a:p>
            <a:r>
              <a:rPr lang="en-US" sz="2000"/>
              <a:t>Code for i plugins from Halcyon for IBM i native code.</a:t>
            </a:r>
          </a:p>
          <a:p>
            <a:r>
              <a:rPr lang="en-US" sz="2000"/>
              <a:t>Tends to run faster, feel more solid than RDi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7E1669-F6FD-E33F-4059-3330B4C3DB0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464808" y="1690688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>
                <a:latin typeface="Montserrat" panose="00000500000000000000" pitchFamily="2" charset="0"/>
              </a:rPr>
              <a:t>Cons</a:t>
            </a:r>
          </a:p>
          <a:p>
            <a:r>
              <a:rPr lang="en-US" sz="2000">
                <a:latin typeface="Montserrat" panose="00000500000000000000" pitchFamily="2" charset="0"/>
              </a:rPr>
              <a:t>Outline view isn't quite as powerful as RDi</a:t>
            </a:r>
          </a:p>
          <a:p>
            <a:r>
              <a:rPr lang="en-US" sz="2000">
                <a:latin typeface="Montserrat" panose="00000500000000000000" pitchFamily="2" charset="0"/>
              </a:rPr>
              <a:t>Debugging support is new, and has only basic features – will improve with time.</a:t>
            </a:r>
          </a:p>
          <a:p>
            <a:r>
              <a:rPr lang="en-US" sz="2000">
                <a:latin typeface="Montserrat" panose="00000500000000000000" pitchFamily="2" charset="0"/>
              </a:rPr>
              <a:t>Commercial change management software isn't all available yet, but more is being added every day.</a:t>
            </a:r>
          </a:p>
          <a:p>
            <a:r>
              <a:rPr lang="en-US" sz="2000">
                <a:latin typeface="Montserrat" panose="00000500000000000000" pitchFamily="2" charset="0"/>
              </a:rPr>
              <a:t>But.... Midrange Dynamics is fully committed to providing MDOpen on VS Code. I can show you what we're developing!</a:t>
            </a:r>
          </a:p>
        </p:txBody>
      </p:sp>
    </p:spTree>
    <p:extLst>
      <p:ext uri="{BB962C8B-B14F-4D97-AF65-F5344CB8AC3E}">
        <p14:creationId xmlns:p14="http://schemas.microsoft.com/office/powerpoint/2010/main" val="651000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14DA46D-6A08-641D-0B35-66C534387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123" y="1785350"/>
            <a:ext cx="4273296" cy="42732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B9E05A3-158A-EB6B-54F2-0707F09074B4}"/>
              </a:ext>
            </a:extLst>
          </p:cNvPr>
          <p:cNvSpPr txBox="1">
            <a:spLocks/>
          </p:cNvSpPr>
          <p:nvPr/>
        </p:nvSpPr>
        <p:spPr>
          <a:xfrm>
            <a:off x="1111027" y="53981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IDE Demo and MDOpen for VS Code Sneak Peek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17430DE-46B9-1B72-969D-778BF288E6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586" y="1780031"/>
            <a:ext cx="7009003" cy="427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08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Template  -  Read-Only" id="{CF35A474-31F3-43C0-850C-19F0DC3EA4BD}" vid="{CDC32496-6C0C-4FBF-8369-7346C2F1001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774</Words>
  <Application>Microsoft Office PowerPoint</Application>
  <PresentationFormat>Widescreen</PresentationFormat>
  <Paragraphs>156</Paragraphs>
  <Slides>31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Montserrat</vt:lpstr>
      <vt:lpstr>Montserrat ExtraBold</vt:lpstr>
      <vt:lpstr>Varela Round</vt:lpstr>
      <vt:lpstr>Office Theme</vt:lpstr>
      <vt:lpstr>Four Technologies You Will Need in the Future</vt:lpstr>
      <vt:lpstr>Today’s Speakers</vt:lpstr>
      <vt:lpstr>PowerPoint Presentation</vt:lpstr>
      <vt:lpstr>Common Arguments Against a New IDE</vt:lpstr>
      <vt:lpstr>Remember This:  SEU/PDM is Not an Option!</vt:lpstr>
      <vt:lpstr>The Greatness Of New IDEs</vt:lpstr>
      <vt:lpstr>Rational Developer for i (RDi)</vt:lpstr>
      <vt:lpstr>Visual Studio Code (VS Code, Code for i)</vt:lpstr>
      <vt:lpstr>PowerPoint Presentation</vt:lpstr>
      <vt:lpstr>RDi</vt:lpstr>
      <vt:lpstr>Green Screen</vt:lpstr>
      <vt:lpstr>VS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Roadmap to CI/CD</vt:lpstr>
      <vt:lpstr>MDChange</vt:lpstr>
      <vt:lpstr>PowerPoint Presentation</vt:lpstr>
      <vt:lpstr>RDi</vt:lpstr>
      <vt:lpstr>Green Screen</vt:lpstr>
      <vt:lpstr>VS Code</vt:lpstr>
      <vt:lpstr>MDChange</vt:lpstr>
      <vt:lpstr>PowerPoint Presentation</vt:lpstr>
      <vt:lpstr>PowerPoint Presentation</vt:lpstr>
      <vt:lpstr>PowerPoint Presentation</vt:lpstr>
      <vt:lpstr>V13 Enhancements</vt:lpstr>
      <vt:lpstr>PowerPoint Presentation</vt:lpstr>
      <vt:lpstr>PowerPoint Presentation</vt:lpstr>
      <vt:lpstr>Learn More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Anna Marrah</dc:creator>
  <cp:lastModifiedBy>Anna Marrah</cp:lastModifiedBy>
  <cp:revision>3</cp:revision>
  <dcterms:created xsi:type="dcterms:W3CDTF">2023-03-22T13:16:55Z</dcterms:created>
  <dcterms:modified xsi:type="dcterms:W3CDTF">2023-05-17T15:11:54Z</dcterms:modified>
</cp:coreProperties>
</file>